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45"/>
  </p:notesMasterIdLst>
  <p:sldIdLst>
    <p:sldId id="574" r:id="rId2"/>
    <p:sldId id="873" r:id="rId3"/>
    <p:sldId id="581" r:id="rId4"/>
    <p:sldId id="582" r:id="rId5"/>
    <p:sldId id="583" r:id="rId6"/>
    <p:sldId id="584" r:id="rId7"/>
    <p:sldId id="585" r:id="rId8"/>
    <p:sldId id="586" r:id="rId9"/>
    <p:sldId id="587" r:id="rId10"/>
    <p:sldId id="866" r:id="rId11"/>
    <p:sldId id="870" r:id="rId12"/>
    <p:sldId id="914" r:id="rId13"/>
    <p:sldId id="871" r:id="rId14"/>
    <p:sldId id="872" r:id="rId15"/>
    <p:sldId id="869" r:id="rId16"/>
    <p:sldId id="915" r:id="rId17"/>
    <p:sldId id="874" r:id="rId18"/>
    <p:sldId id="875" r:id="rId19"/>
    <p:sldId id="876" r:id="rId20"/>
    <p:sldId id="877" r:id="rId21"/>
    <p:sldId id="881" r:id="rId22"/>
    <p:sldId id="880" r:id="rId23"/>
    <p:sldId id="882" r:id="rId24"/>
    <p:sldId id="879" r:id="rId25"/>
    <p:sldId id="889" r:id="rId26"/>
    <p:sldId id="886" r:id="rId27"/>
    <p:sldId id="887" r:id="rId28"/>
    <p:sldId id="890" r:id="rId29"/>
    <p:sldId id="891" r:id="rId30"/>
    <p:sldId id="888" r:id="rId31"/>
    <p:sldId id="892" r:id="rId32"/>
    <p:sldId id="893" r:id="rId33"/>
    <p:sldId id="894" r:id="rId34"/>
    <p:sldId id="911" r:id="rId35"/>
    <p:sldId id="884" r:id="rId36"/>
    <p:sldId id="913" r:id="rId37"/>
    <p:sldId id="904" r:id="rId38"/>
    <p:sldId id="912" r:id="rId39"/>
    <p:sldId id="905" r:id="rId40"/>
    <p:sldId id="906" r:id="rId41"/>
    <p:sldId id="907" r:id="rId42"/>
    <p:sldId id="908" r:id="rId43"/>
    <p:sldId id="909"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7483D"/>
    <a:srgbClr val="FF0000"/>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31" autoAdjust="0"/>
    <p:restoredTop sz="94693" autoAdjust="0"/>
  </p:normalViewPr>
  <p:slideViewPr>
    <p:cSldViewPr>
      <p:cViewPr>
        <p:scale>
          <a:sx n="88" d="100"/>
          <a:sy n="88"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24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71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4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24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C9B49C0-5230-47CB-B23A-CE4D11BF428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6211AF0-78BA-4621-8491-DA37D8566FD8}" type="slidenum">
              <a:rPr lang="en-US" sz="1200">
                <a:latin typeface="Arial" charset="0"/>
              </a:rPr>
              <a:pPr algn="r"/>
              <a:t>1</a:t>
            </a:fld>
            <a:endParaRPr lang="en-US" sz="1200">
              <a:latin typeface="Arial" charset="0"/>
            </a:endParaRPr>
          </a:p>
        </p:txBody>
      </p:sp>
      <p:sp>
        <p:nvSpPr>
          <p:cNvPr id="48131" name="Text Box 2"/>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48132" name="Rectangle 3"/>
          <p:cNvSpPr>
            <a:spLocks noChangeArrowheads="1"/>
          </p:cNvSpPr>
          <p:nvPr>
            <p:ph type="body"/>
          </p:nvPr>
        </p:nvSpPr>
        <p:spPr>
          <a:xfrm>
            <a:off x="914400" y="4343400"/>
            <a:ext cx="5026025" cy="4114800"/>
          </a:xfrm>
          <a:noFill/>
          <a:ln/>
        </p:spPr>
        <p:txBody>
          <a:bodyPr wrap="none"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1331913" y="4652963"/>
            <a:ext cx="7578725" cy="1009650"/>
          </a:xfrm>
        </p:spPr>
        <p:txBody>
          <a:bodyPr/>
          <a:lstStyle>
            <a:lvl1pPr algn="r">
              <a:defRPr sz="4400"/>
            </a:lvl1pPr>
          </a:lstStyle>
          <a:p>
            <a:r>
              <a:rPr lang="en-US"/>
              <a:t>Click to edit Master title style</a:t>
            </a:r>
          </a:p>
        </p:txBody>
      </p:sp>
      <p:sp>
        <p:nvSpPr>
          <p:cNvPr id="254979" name="Rectangle 3"/>
          <p:cNvSpPr>
            <a:spLocks noGrp="1" noChangeArrowheads="1"/>
          </p:cNvSpPr>
          <p:nvPr>
            <p:ph type="subTitle" idx="1"/>
          </p:nvPr>
        </p:nvSpPr>
        <p:spPr>
          <a:xfrm>
            <a:off x="1331913" y="5662613"/>
            <a:ext cx="7553325" cy="936625"/>
          </a:xfrm>
        </p:spPr>
        <p:txBody>
          <a:bodyPr/>
          <a:lstStyle>
            <a:lvl1pPr marL="0" indent="0" algn="r">
              <a:buFontTx/>
              <a:buNone/>
              <a:defRPr sz="2800">
                <a:solidFill>
                  <a:schemeClr val="bg1"/>
                </a:solidFill>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D841A6B-188C-474E-AD61-E48A60BB351C}"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4B375-2AA9-479E-8DBA-62D1F0C0AF4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60350"/>
            <a:ext cx="6329363"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02531A-CE7B-4948-B454-78A489728F6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64235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D44DF-05A9-4951-80FB-C7CF66187CE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E2BD6B-2EBF-4D13-9519-8956C60E3B1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BBB16-0350-4BAB-BC30-FE9B015E446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641ADB-D0F3-40EA-8D82-603F7A509A4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A8258C-43B5-42F8-9A6C-85AAE357781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A8D6B2-8C25-42D4-91F6-5F71B9496A2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5AB5EB-64CD-44AE-AFBC-8F76C3EF2D2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D37DBD-EF22-40D9-A048-42C517F5B37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A488E-4717-4A34-97B6-24975555502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60350"/>
            <a:ext cx="8642350" cy="8683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0825" y="1706563"/>
            <a:ext cx="8642350" cy="496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53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253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2FFA43E0-CF07-47AA-B6BD-C21289716CC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3"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 id="2147484452" r:id="rId12"/>
  </p:sldLayoutIdLst>
  <p:hf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Rockwell" pitchFamily="18" charset="0"/>
        </a:defRPr>
      </a:lvl2pPr>
      <a:lvl3pPr algn="l" rtl="0" eaLnBrk="0" fontAlgn="base" hangingPunct="0">
        <a:spcBef>
          <a:spcPct val="0"/>
        </a:spcBef>
        <a:spcAft>
          <a:spcPct val="0"/>
        </a:spcAft>
        <a:defRPr sz="2800">
          <a:solidFill>
            <a:schemeClr val="bg1"/>
          </a:solidFill>
          <a:latin typeface="Rockwell" pitchFamily="18" charset="0"/>
        </a:defRPr>
      </a:lvl3pPr>
      <a:lvl4pPr algn="l" rtl="0" eaLnBrk="0" fontAlgn="base" hangingPunct="0">
        <a:spcBef>
          <a:spcPct val="0"/>
        </a:spcBef>
        <a:spcAft>
          <a:spcPct val="0"/>
        </a:spcAft>
        <a:defRPr sz="2800">
          <a:solidFill>
            <a:schemeClr val="bg1"/>
          </a:solidFill>
          <a:latin typeface="Rockwell" pitchFamily="18" charset="0"/>
        </a:defRPr>
      </a:lvl4pPr>
      <a:lvl5pPr algn="l" rtl="0" eaLnBrk="0" fontAlgn="base" hangingPunct="0">
        <a:spcBef>
          <a:spcPct val="0"/>
        </a:spcBef>
        <a:spcAft>
          <a:spcPct val="0"/>
        </a:spcAft>
        <a:defRPr sz="2800">
          <a:solidFill>
            <a:schemeClr val="bg1"/>
          </a:solidFill>
          <a:latin typeface="Rockwell" pitchFamily="18"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lr>
          <a:srgbClr val="FF1515"/>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1515"/>
        </a:buClr>
        <a:buChar char="•"/>
        <a:defRPr sz="2000">
          <a:solidFill>
            <a:schemeClr val="tx1"/>
          </a:solidFill>
          <a:latin typeface="+mn-lt"/>
        </a:defRPr>
      </a:lvl2pPr>
      <a:lvl3pPr marL="1143000" indent="-228600" algn="l" rtl="0" eaLnBrk="0" fontAlgn="base" hangingPunct="0">
        <a:spcBef>
          <a:spcPct val="20000"/>
        </a:spcBef>
        <a:spcAft>
          <a:spcPct val="0"/>
        </a:spcAft>
        <a:buClr>
          <a:srgbClr val="FF1515"/>
        </a:buClr>
        <a:buChar char="•"/>
        <a:defRPr>
          <a:solidFill>
            <a:schemeClr val="tx1"/>
          </a:solidFill>
          <a:latin typeface="+mn-lt"/>
        </a:defRPr>
      </a:lvl3pPr>
      <a:lvl4pPr marL="1600200" indent="-228600" algn="l" rtl="0" eaLnBrk="0" fontAlgn="base" hangingPunct="0">
        <a:spcBef>
          <a:spcPct val="20000"/>
        </a:spcBef>
        <a:spcAft>
          <a:spcPct val="0"/>
        </a:spcAft>
        <a:buClr>
          <a:srgbClr val="FF1515"/>
        </a:buClr>
        <a:buChar char="•"/>
        <a:defRPr sz="2000">
          <a:solidFill>
            <a:schemeClr val="tx1"/>
          </a:solidFill>
          <a:latin typeface="+mn-lt"/>
        </a:defRPr>
      </a:lvl4pPr>
      <a:lvl5pPr marL="2057400" indent="-228600" algn="l" rtl="0" eaLnBrk="0" fontAlgn="base" hangingPunct="0">
        <a:spcBef>
          <a:spcPct val="20000"/>
        </a:spcBef>
        <a:spcAft>
          <a:spcPct val="0"/>
        </a:spcAft>
        <a:buClr>
          <a:srgbClr val="FF1515"/>
        </a:buClr>
        <a:buChar char="•"/>
        <a:defRPr sz="2000">
          <a:solidFill>
            <a:schemeClr val="tx1"/>
          </a:solidFill>
          <a:latin typeface="+mn-lt"/>
        </a:defRPr>
      </a:lvl5pPr>
      <a:lvl6pPr marL="2514600" indent="-228600" algn="l" rtl="0" fontAlgn="base">
        <a:spcBef>
          <a:spcPct val="20000"/>
        </a:spcBef>
        <a:spcAft>
          <a:spcPct val="0"/>
        </a:spcAft>
        <a:buClr>
          <a:srgbClr val="FF1515"/>
        </a:buClr>
        <a:buChar char="•"/>
        <a:defRPr sz="2000">
          <a:solidFill>
            <a:schemeClr val="tx1"/>
          </a:solidFill>
          <a:latin typeface="+mn-lt"/>
        </a:defRPr>
      </a:lvl6pPr>
      <a:lvl7pPr marL="2971800" indent="-228600" algn="l" rtl="0" fontAlgn="base">
        <a:spcBef>
          <a:spcPct val="20000"/>
        </a:spcBef>
        <a:spcAft>
          <a:spcPct val="0"/>
        </a:spcAft>
        <a:buClr>
          <a:srgbClr val="FF1515"/>
        </a:buClr>
        <a:buChar char="•"/>
        <a:defRPr sz="2000">
          <a:solidFill>
            <a:schemeClr val="tx1"/>
          </a:solidFill>
          <a:latin typeface="+mn-lt"/>
        </a:defRPr>
      </a:lvl7pPr>
      <a:lvl8pPr marL="3429000" indent="-228600" algn="l" rtl="0" fontAlgn="base">
        <a:spcBef>
          <a:spcPct val="20000"/>
        </a:spcBef>
        <a:spcAft>
          <a:spcPct val="0"/>
        </a:spcAft>
        <a:buClr>
          <a:srgbClr val="FF1515"/>
        </a:buClr>
        <a:buChar char="•"/>
        <a:defRPr sz="2000">
          <a:solidFill>
            <a:schemeClr val="tx1"/>
          </a:solidFill>
          <a:latin typeface="+mn-lt"/>
        </a:defRPr>
      </a:lvl8pPr>
      <a:lvl9pPr marL="3886200" indent="-228600" algn="l" rtl="0" fontAlgn="base">
        <a:spcBef>
          <a:spcPct val="20000"/>
        </a:spcBef>
        <a:spcAft>
          <a:spcPct val="0"/>
        </a:spcAft>
        <a:buClr>
          <a:srgbClr val="FF151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09563" y="542925"/>
            <a:ext cx="8610600" cy="615950"/>
          </a:xfrm>
        </p:spPr>
        <p:txBody>
          <a:bodyPr lIns="0" tIns="0" rIns="0" bIns="0" anchor="ctr">
            <a:spAutoFit/>
          </a:bodyPr>
          <a:lstStyle/>
          <a:p>
            <a:pPr algn="ct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smtClean="0"/>
              <a:t>General Licensing Class</a:t>
            </a:r>
          </a:p>
        </p:txBody>
      </p:sp>
      <p:sp>
        <p:nvSpPr>
          <p:cNvPr id="3075" name="Text Box 6"/>
          <p:cNvSpPr txBox="1">
            <a:spLocks noChangeArrowheads="1"/>
          </p:cNvSpPr>
          <p:nvPr/>
        </p:nvSpPr>
        <p:spPr bwMode="auto">
          <a:xfrm>
            <a:off x="2266950" y="2238375"/>
            <a:ext cx="4954588" cy="1465263"/>
          </a:xfrm>
          <a:prstGeom prst="rect">
            <a:avLst/>
          </a:prstGeom>
          <a:noFill/>
          <a:ln w="12700" cap="sq">
            <a:noFill/>
            <a:miter lim="800000"/>
            <a:headEnd type="none" w="sm" len="sm"/>
            <a:tailEnd type="none" w="sm" len="sm"/>
          </a:ln>
        </p:spPr>
        <p:txBody>
          <a:bodyPr>
            <a:spAutoFit/>
          </a:bodyPr>
          <a:lstStyle/>
          <a:p>
            <a:pPr algn="ctr">
              <a:spcBef>
                <a:spcPct val="50000"/>
              </a:spcBef>
            </a:pPr>
            <a:r>
              <a:rPr lang="en-GB" sz="3600" b="1">
                <a:solidFill>
                  <a:srgbClr val="FF3300"/>
                </a:solidFill>
                <a:latin typeface="Rockwell" pitchFamily="18" charset="0"/>
              </a:rPr>
              <a:t>G1A – G1E</a:t>
            </a:r>
          </a:p>
          <a:p>
            <a:pPr algn="ctr">
              <a:spcBef>
                <a:spcPct val="50000"/>
              </a:spcBef>
            </a:pPr>
            <a:r>
              <a:rPr lang="en-GB" sz="3600" b="1">
                <a:solidFill>
                  <a:srgbClr val="FF3300"/>
                </a:solidFill>
                <a:latin typeface="Rockwell" pitchFamily="18" charset="0"/>
              </a:rPr>
              <a:t>Commission’s Rules</a:t>
            </a:r>
            <a:endParaRPr lang="en-US" sz="3600" b="1">
              <a:solidFill>
                <a:srgbClr val="FF3300"/>
              </a:solidFill>
              <a:latin typeface="Rockwell" pitchFamily="18" charset="0"/>
            </a:endParaRPr>
          </a:p>
        </p:txBody>
      </p:sp>
      <p:sp>
        <p:nvSpPr>
          <p:cNvPr id="3076" name="TextBox 1"/>
          <p:cNvSpPr txBox="1">
            <a:spLocks noChangeArrowheads="1"/>
          </p:cNvSpPr>
          <p:nvPr/>
        </p:nvSpPr>
        <p:spPr bwMode="auto">
          <a:xfrm>
            <a:off x="2728913" y="3889375"/>
            <a:ext cx="4071937" cy="641350"/>
          </a:xfrm>
          <a:prstGeom prst="rect">
            <a:avLst/>
          </a:prstGeom>
          <a:noFill/>
          <a:ln w="9525">
            <a:noFill/>
            <a:miter lim="800000"/>
            <a:headEnd/>
            <a:tailEnd/>
          </a:ln>
        </p:spPr>
        <p:txBody>
          <a:bodyPr>
            <a:spAutoFit/>
          </a:bodyPr>
          <a:lstStyle/>
          <a:p>
            <a:r>
              <a:rPr lang="en-US"/>
              <a:t>Your organization and dates here</a:t>
            </a:r>
          </a:p>
          <a:p>
            <a:endParaRPr 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D8F14B4-AC02-42F4-B9A9-4A4953AC9BAC}" type="slidenum">
              <a:rPr lang="en-US" sz="1400">
                <a:latin typeface="Times New Roman" pitchFamily="18" charset="0"/>
              </a:rPr>
              <a:pPr algn="r"/>
              <a:t>10</a:t>
            </a:fld>
            <a:endParaRPr lang="en-US" sz="1400">
              <a:latin typeface="Times New Roman" pitchFamily="18" charset="0"/>
            </a:endParaRPr>
          </a:p>
        </p:txBody>
      </p:sp>
      <p:sp>
        <p:nvSpPr>
          <p:cNvPr id="12291"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4115459" name="Rectangle 3"/>
          <p:cNvSpPr>
            <a:spLocks noGrp="1" noChangeArrowheads="1"/>
          </p:cNvSpPr>
          <p:nvPr>
            <p:ph type="body" idx="4294967295"/>
          </p:nvPr>
        </p:nvSpPr>
        <p:spPr>
          <a:xfrm>
            <a:off x="165100" y="1512888"/>
            <a:ext cx="9144000" cy="4962525"/>
          </a:xfrm>
        </p:spPr>
        <p:txBody>
          <a:bodyPr/>
          <a:lstStyle/>
          <a:p>
            <a:pPr marL="838200" lvl="1" indent="-381000" eaLnBrk="1" hangingPunct="1">
              <a:buFont typeface="Wingdings" pitchFamily="2" charset="2"/>
              <a:buChar char="Ø"/>
              <a:defRPr/>
            </a:pPr>
            <a:r>
              <a:rPr lang="en-US" dirty="0" smtClean="0"/>
              <a:t>Phone operation is prohibited on the 30-meter band. </a:t>
            </a:r>
            <a:r>
              <a:rPr lang="en-US" sz="1000" dirty="0" smtClean="0"/>
              <a:t>(G1A02)</a:t>
            </a:r>
            <a:endParaRPr lang="en-US" dirty="0" smtClean="0"/>
          </a:p>
          <a:p>
            <a:pPr marL="838200" lvl="1" indent="-381000" eaLnBrk="1" hangingPunct="1">
              <a:buFont typeface="Wingdings" pitchFamily="2" charset="2"/>
              <a:buNone/>
              <a:defRPr/>
            </a:pPr>
            <a:r>
              <a:rPr lang="en-US" dirty="0" smtClean="0"/>
              <a:t>				</a:t>
            </a:r>
            <a:r>
              <a:rPr lang="en-US" sz="1600" dirty="0" smtClean="0"/>
              <a:t>	     and</a:t>
            </a:r>
          </a:p>
          <a:p>
            <a:pPr marL="838200" lvl="1" indent="-381000" eaLnBrk="1" hangingPunct="1">
              <a:buFont typeface="Wingdings" pitchFamily="2" charset="2"/>
              <a:buChar char="Ø"/>
              <a:defRPr/>
            </a:pPr>
            <a:r>
              <a:rPr lang="en-US" dirty="0" smtClean="0"/>
              <a:t>Image transmission is prohibited on the 30-meter band</a:t>
            </a:r>
            <a:r>
              <a:rPr lang="en-US" b="1" dirty="0" smtClean="0"/>
              <a:t>. </a:t>
            </a:r>
            <a:r>
              <a:rPr lang="en-US" sz="1000" dirty="0" smtClean="0"/>
              <a:t>(G1A03)</a:t>
            </a:r>
          </a:p>
          <a:p>
            <a:pPr marL="457200" lvl="1" indent="0" eaLnBrk="1" hangingPunct="1">
              <a:buFontTx/>
              <a:buNone/>
              <a:defRPr/>
            </a:pPr>
            <a:endParaRPr lang="en-US" b="1" dirty="0" smtClean="0"/>
          </a:p>
          <a:p>
            <a:pPr marL="1295400" lvl="2" indent="-381000" eaLnBrk="1" hangingPunct="1">
              <a:defRPr/>
            </a:pPr>
            <a:endParaRPr lang="en-US" b="1" dirty="0" smtClean="0"/>
          </a:p>
          <a:p>
            <a:pPr marL="381000" indent="-381000" eaLnBrk="1" hangingPunct="1">
              <a:buFontTx/>
              <a:buNone/>
              <a:defRPr/>
            </a:pPr>
            <a:endParaRPr lang="en-US" dirty="0" smtClean="0"/>
          </a:p>
        </p:txBody>
      </p:sp>
      <p:pic>
        <p:nvPicPr>
          <p:cNvPr id="6" name="Picture 9" descr="30 meter chart"/>
          <p:cNvPicPr>
            <a:picLocks noChangeAspect="1" noChangeArrowheads="1"/>
          </p:cNvPicPr>
          <p:nvPr/>
        </p:nvPicPr>
        <p:blipFill>
          <a:blip r:embed="rId2" cstate="print"/>
          <a:srcRect/>
          <a:stretch>
            <a:fillRect/>
          </a:stretch>
        </p:blipFill>
        <p:spPr bwMode="auto">
          <a:xfrm>
            <a:off x="374650" y="3006725"/>
            <a:ext cx="8407400" cy="2957513"/>
          </a:xfrm>
          <a:prstGeom prst="rect">
            <a:avLst/>
          </a:prstGeom>
          <a:noFill/>
          <a:ln w="9525">
            <a:noFill/>
            <a:miter lim="800000"/>
            <a:headEnd/>
            <a:tailEnd/>
          </a:ln>
        </p:spPr>
      </p:pic>
      <p:sp>
        <p:nvSpPr>
          <p:cNvPr id="7" name="Rectangle 7"/>
          <p:cNvSpPr>
            <a:spLocks noChangeArrowheads="1"/>
          </p:cNvSpPr>
          <p:nvPr/>
        </p:nvSpPr>
        <p:spPr bwMode="auto">
          <a:xfrm>
            <a:off x="2992438" y="6038850"/>
            <a:ext cx="3171825" cy="411163"/>
          </a:xfrm>
          <a:prstGeom prst="rect">
            <a:avLst/>
          </a:prstGeom>
          <a:noFill/>
          <a:ln w="12700" cap="sq">
            <a:noFill/>
            <a:miter lim="800000"/>
            <a:headEnd type="none" w="sm" len="sm"/>
            <a:tailEnd type="none" w="sm" len="sm"/>
          </a:ln>
        </p:spPr>
        <p:txBody>
          <a:bodyPr>
            <a:spAutoFit/>
          </a:bodyPr>
          <a:lstStyle/>
          <a:p>
            <a:pPr lvl="2">
              <a:lnSpc>
                <a:spcPct val="150000"/>
              </a:lnSpc>
            </a:pPr>
            <a:r>
              <a:rPr lang="en-US" sz="1400" b="1">
                <a:solidFill>
                  <a:schemeClr val="accent2"/>
                </a:solidFill>
                <a:latin typeface="Rockwell" pitchFamily="18" charset="0"/>
              </a:rPr>
              <a:t>CW, RTTY, and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5459">
                                            <p:txEl>
                                              <p:pRg st="0" end="0"/>
                                            </p:txEl>
                                          </p:spTgt>
                                        </p:tgtEl>
                                        <p:attrNameLst>
                                          <p:attrName>style.visibility</p:attrName>
                                        </p:attrNameLst>
                                      </p:cBhvr>
                                      <p:to>
                                        <p:strVal val="visible"/>
                                      </p:to>
                                    </p:set>
                                    <p:animEffect transition="in" filter="wipe(up)">
                                      <p:cBhvr>
                                        <p:cTn id="7" dur="500"/>
                                        <p:tgtEl>
                                          <p:spTgt spid="4115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5459">
                                            <p:txEl>
                                              <p:pRg st="1" end="1"/>
                                            </p:txEl>
                                          </p:spTgt>
                                        </p:tgtEl>
                                        <p:attrNameLst>
                                          <p:attrName>style.visibility</p:attrName>
                                        </p:attrNameLst>
                                      </p:cBhvr>
                                      <p:to>
                                        <p:strVal val="visible"/>
                                      </p:to>
                                    </p:set>
                                    <p:animEffect transition="in" filter="wipe(left)">
                                      <p:cBhvr>
                                        <p:cTn id="12" dur="500"/>
                                        <p:tgtEl>
                                          <p:spTgt spid="4115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15459">
                                            <p:txEl>
                                              <p:pRg st="2" end="2"/>
                                            </p:txEl>
                                          </p:spTgt>
                                        </p:tgtEl>
                                        <p:attrNameLst>
                                          <p:attrName>style.visibility</p:attrName>
                                        </p:attrNameLst>
                                      </p:cBhvr>
                                      <p:to>
                                        <p:strVal val="visible"/>
                                      </p:to>
                                    </p:set>
                                    <p:animEffect transition="in" filter="wipe(left)">
                                      <p:cBhvr>
                                        <p:cTn id="17" dur="500"/>
                                        <p:tgtEl>
                                          <p:spTgt spid="4115459">
                                            <p:txEl>
                                              <p:pRg st="2" end="2"/>
                                            </p:txEl>
                                          </p:spTgt>
                                        </p:tgtEl>
                                      </p:cBhvr>
                                    </p:animEffect>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69B8A2D-202D-4183-9347-A885A0A90C1D}" type="slidenum">
              <a:rPr lang="en-US" sz="1400">
                <a:latin typeface="Times New Roman" pitchFamily="18" charset="0"/>
              </a:rPr>
              <a:pPr algn="r"/>
              <a:t>11</a:t>
            </a:fld>
            <a:endParaRPr lang="en-US" sz="1400">
              <a:latin typeface="Times New Roman" pitchFamily="18" charset="0"/>
            </a:endParaRPr>
          </a:p>
        </p:txBody>
      </p:sp>
      <p:sp>
        <p:nvSpPr>
          <p:cNvPr id="13315" name="Rectangle 2"/>
          <p:cNvSpPr>
            <a:spLocks noGrp="1" noChangeArrowheads="1"/>
          </p:cNvSpPr>
          <p:nvPr>
            <p:ph type="title" idx="4294967295"/>
          </p:nvPr>
        </p:nvSpPr>
        <p:spPr>
          <a:xfrm>
            <a:off x="231775" y="357188"/>
            <a:ext cx="8642350" cy="868362"/>
          </a:xfrm>
        </p:spPr>
        <p:txBody>
          <a:bodyPr anchor="t"/>
          <a:lstStyle/>
          <a:p>
            <a:pPr algn="ctr" eaLnBrk="1" hangingPunct="1"/>
            <a:r>
              <a:rPr lang="en-GB" sz="3600" b="1" smtClean="0"/>
              <a:t>Commission’s Rules</a:t>
            </a:r>
            <a:endParaRPr lang="en-US" sz="3600" b="1" smtClean="0"/>
          </a:p>
        </p:txBody>
      </p:sp>
      <p:sp>
        <p:nvSpPr>
          <p:cNvPr id="4108291" name="Rectangle 3"/>
          <p:cNvSpPr>
            <a:spLocks noGrp="1" noChangeArrowheads="1"/>
          </p:cNvSpPr>
          <p:nvPr>
            <p:ph type="body" idx="4294967295"/>
          </p:nvPr>
        </p:nvSpPr>
        <p:spPr>
          <a:xfrm>
            <a:off x="0" y="1547813"/>
            <a:ext cx="9296400" cy="2303462"/>
          </a:xfrm>
        </p:spPr>
        <p:txBody>
          <a:bodyPr/>
          <a:lstStyle/>
          <a:p>
            <a:pPr marL="381000" indent="-381000" eaLnBrk="1" hangingPunct="1">
              <a:lnSpc>
                <a:spcPts val="2200"/>
              </a:lnSpc>
              <a:buFont typeface="Wingdings" pitchFamily="2" charset="2"/>
              <a:buChar char="Ø"/>
            </a:pPr>
            <a:r>
              <a:rPr lang="en-US" smtClean="0"/>
              <a:t>60 meters is the only band with restricted communications on specific channels rather than frequency ranges.</a:t>
            </a:r>
            <a:r>
              <a:rPr lang="en-US" sz="2400" b="1" smtClean="0"/>
              <a:t> </a:t>
            </a:r>
            <a:r>
              <a:rPr lang="en-US" sz="1000" b="1" smtClean="0"/>
              <a:t>(</a:t>
            </a:r>
            <a:r>
              <a:rPr lang="en-US" sz="1000" smtClean="0"/>
              <a:t>G1A04)</a:t>
            </a:r>
            <a:endParaRPr lang="en-US" sz="2400" b="1" smtClean="0"/>
          </a:p>
          <a:p>
            <a:pPr marL="381000" indent="-381000" eaLnBrk="1" hangingPunct="1">
              <a:buFont typeface="Wingdings" pitchFamily="2" charset="2"/>
              <a:buChar char="Ø"/>
            </a:pPr>
            <a:endParaRPr lang="en-US" sz="900" b="1" smtClean="0"/>
          </a:p>
          <a:p>
            <a:pPr marL="838200" lvl="1" indent="-381000" eaLnBrk="1" hangingPunct="1">
              <a:buFontTx/>
              <a:buNone/>
            </a:pPr>
            <a:r>
              <a:rPr lang="en-US" smtClean="0">
                <a:solidFill>
                  <a:srgbClr val="FF0000"/>
                </a:solidFill>
              </a:rPr>
              <a:t>	Five discreet, upper sideband voice channels</a:t>
            </a:r>
          </a:p>
          <a:p>
            <a:pPr marL="838200" lvl="1" indent="-381000" eaLnBrk="1" hangingPunct="1">
              <a:buFontTx/>
              <a:buNone/>
            </a:pPr>
            <a:r>
              <a:rPr lang="en-US" smtClean="0">
                <a:solidFill>
                  <a:srgbClr val="FF0000"/>
                </a:solidFill>
              </a:rPr>
              <a:t>	No Morse code and no data transmissions</a:t>
            </a:r>
          </a:p>
        </p:txBody>
      </p:sp>
      <p:pic>
        <p:nvPicPr>
          <p:cNvPr id="9224" name="Picture 8" descr="60 meter chart"/>
          <p:cNvPicPr>
            <a:picLocks noChangeAspect="1" noChangeArrowheads="1"/>
          </p:cNvPicPr>
          <p:nvPr/>
        </p:nvPicPr>
        <p:blipFill>
          <a:blip r:embed="rId2" cstate="print"/>
          <a:srcRect/>
          <a:stretch>
            <a:fillRect/>
          </a:stretch>
        </p:blipFill>
        <p:spPr bwMode="auto">
          <a:xfrm>
            <a:off x="615950" y="3736975"/>
            <a:ext cx="8102600" cy="269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8291">
                                            <p:txEl>
                                              <p:pRg st="0" end="0"/>
                                            </p:txEl>
                                          </p:spTgt>
                                        </p:tgtEl>
                                        <p:attrNameLst>
                                          <p:attrName>style.visibility</p:attrName>
                                        </p:attrNameLst>
                                      </p:cBhvr>
                                      <p:to>
                                        <p:strVal val="visible"/>
                                      </p:to>
                                    </p:set>
                                    <p:animEffect transition="in" filter="wipe(up)">
                                      <p:cBhvr>
                                        <p:cTn id="7" dur="500"/>
                                        <p:tgtEl>
                                          <p:spTgt spid="4108291">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9224"/>
                                        </p:tgtEl>
                                        <p:attrNameLst>
                                          <p:attrName>style.visibility</p:attrName>
                                        </p:attrNameLst>
                                      </p:cBhvr>
                                      <p:to>
                                        <p:strVal val="visible"/>
                                      </p:to>
                                    </p:set>
                                    <p:anim calcmode="lin" valueType="num">
                                      <p:cBhvr>
                                        <p:cTn id="11" dur="2000" fill="hold"/>
                                        <p:tgtEl>
                                          <p:spTgt spid="9224"/>
                                        </p:tgtEl>
                                        <p:attrNameLst>
                                          <p:attrName>ppt_w</p:attrName>
                                        </p:attrNameLst>
                                      </p:cBhvr>
                                      <p:tavLst>
                                        <p:tav tm="0">
                                          <p:val>
                                            <p:fltVal val="0"/>
                                          </p:val>
                                        </p:tav>
                                        <p:tav tm="100000">
                                          <p:val>
                                            <p:strVal val="#ppt_w"/>
                                          </p:val>
                                        </p:tav>
                                      </p:tavLst>
                                    </p:anim>
                                    <p:anim calcmode="lin" valueType="num">
                                      <p:cBhvr>
                                        <p:cTn id="12" dur="2000" fill="hold"/>
                                        <p:tgtEl>
                                          <p:spTgt spid="922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nodeType="afterEffect">
                                  <p:stCondLst>
                                    <p:cond delay="500"/>
                                  </p:stCondLst>
                                  <p:childTnLst>
                                    <p:set>
                                      <p:cBhvr>
                                        <p:cTn id="15" dur="1" fill="hold">
                                          <p:stCondLst>
                                            <p:cond delay="0"/>
                                          </p:stCondLst>
                                        </p:cTn>
                                        <p:tgtEl>
                                          <p:spTgt spid="4108291">
                                            <p:txEl>
                                              <p:pRg st="2" end="2"/>
                                            </p:txEl>
                                          </p:spTgt>
                                        </p:tgtEl>
                                        <p:attrNameLst>
                                          <p:attrName>style.visibility</p:attrName>
                                        </p:attrNameLst>
                                      </p:cBhvr>
                                      <p:to>
                                        <p:strVal val="visible"/>
                                      </p:to>
                                    </p:set>
                                    <p:animEffect transition="in" filter="wipe(left)">
                                      <p:cBhvr>
                                        <p:cTn id="16" dur="500"/>
                                        <p:tgtEl>
                                          <p:spTgt spid="4108291">
                                            <p:txEl>
                                              <p:pRg st="2" end="2"/>
                                            </p:txEl>
                                          </p:spTgt>
                                        </p:tgtEl>
                                      </p:cBhvr>
                                    </p:animEffect>
                                  </p:childTnLst>
                                </p:cTn>
                              </p:par>
                            </p:childTnLst>
                          </p:cTn>
                        </p:par>
                        <p:par>
                          <p:cTn id="17" fill="hold" nodeType="afterGroup">
                            <p:stCondLst>
                              <p:cond delay="3500"/>
                            </p:stCondLst>
                            <p:childTnLst>
                              <p:par>
                                <p:cTn id="18" presetID="22" presetClass="entr" presetSubtype="4" fill="hold" nodeType="afterEffect">
                                  <p:stCondLst>
                                    <p:cond delay="1000"/>
                                  </p:stCondLst>
                                  <p:childTnLst>
                                    <p:set>
                                      <p:cBhvr>
                                        <p:cTn id="19" dur="1" fill="hold">
                                          <p:stCondLst>
                                            <p:cond delay="0"/>
                                          </p:stCondLst>
                                        </p:cTn>
                                        <p:tgtEl>
                                          <p:spTgt spid="4108291">
                                            <p:txEl>
                                              <p:pRg st="3" end="3"/>
                                            </p:txEl>
                                          </p:spTgt>
                                        </p:tgtEl>
                                        <p:attrNameLst>
                                          <p:attrName>style.visibility</p:attrName>
                                        </p:attrNameLst>
                                      </p:cBhvr>
                                      <p:to>
                                        <p:strVal val="visible"/>
                                      </p:to>
                                    </p:set>
                                    <p:animEffect transition="in" filter="wipe(down)">
                                      <p:cBhvr>
                                        <p:cTn id="20" dur="500"/>
                                        <p:tgtEl>
                                          <p:spTgt spid="4108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6A53E54-9E39-49C1-9E88-838CF626A029}" type="slidenum">
              <a:rPr lang="en-US" sz="1400">
                <a:latin typeface="Times New Roman" pitchFamily="18" charset="0"/>
              </a:rPr>
              <a:pPr algn="r"/>
              <a:t>12</a:t>
            </a:fld>
            <a:endParaRPr lang="en-US" sz="1400">
              <a:latin typeface="Times New Roman" pitchFamily="18" charset="0"/>
            </a:endParaRPr>
          </a:p>
        </p:txBody>
      </p:sp>
      <p:sp>
        <p:nvSpPr>
          <p:cNvPr id="14339" name="Rectangle 2"/>
          <p:cNvSpPr>
            <a:spLocks noGrp="1" noChangeArrowheads="1"/>
          </p:cNvSpPr>
          <p:nvPr>
            <p:ph type="title" idx="4294967295"/>
          </p:nvPr>
        </p:nvSpPr>
        <p:spPr>
          <a:xfrm>
            <a:off x="250825" y="357188"/>
            <a:ext cx="8642350" cy="868362"/>
          </a:xfrm>
        </p:spPr>
        <p:txBody>
          <a:bodyPr anchor="t"/>
          <a:lstStyle/>
          <a:p>
            <a:pPr algn="ctr" eaLnBrk="1" hangingPunct="1"/>
            <a:r>
              <a:rPr lang="en-GB" sz="3600" b="1" smtClean="0">
                <a:solidFill>
                  <a:srgbClr val="FFFFFF"/>
                </a:solidFill>
              </a:rPr>
              <a:t>Commission’s Rules</a:t>
            </a:r>
            <a:endParaRPr lang="en-US" sz="3600" smtClean="0"/>
          </a:p>
        </p:txBody>
      </p:sp>
      <p:pic>
        <p:nvPicPr>
          <p:cNvPr id="14340" name="Picture 6"/>
          <p:cNvPicPr>
            <a:picLocks noChangeAspect="1" noChangeArrowheads="1"/>
          </p:cNvPicPr>
          <p:nvPr/>
        </p:nvPicPr>
        <p:blipFill>
          <a:blip r:embed="rId2" cstate="print"/>
          <a:srcRect/>
          <a:stretch>
            <a:fillRect/>
          </a:stretch>
        </p:blipFill>
        <p:spPr bwMode="auto">
          <a:xfrm>
            <a:off x="0" y="1508125"/>
            <a:ext cx="9144000" cy="5349875"/>
          </a:xfrm>
          <a:prstGeom prst="rect">
            <a:avLst/>
          </a:prstGeom>
          <a:solidFill>
            <a:srgbClr val="BBE0E3"/>
          </a:solidFill>
          <a:ln w="38100">
            <a:solidFill>
              <a:srgbClr val="333399"/>
            </a:solidFill>
            <a:miter lim="800000"/>
            <a:headEnd/>
            <a:tailEnd/>
          </a:ln>
        </p:spPr>
      </p:pic>
      <p:sp>
        <p:nvSpPr>
          <p:cNvPr id="82951" name="Text Box 7"/>
          <p:cNvSpPr txBox="1">
            <a:spLocks noChangeArrowheads="1"/>
          </p:cNvSpPr>
          <p:nvPr/>
        </p:nvSpPr>
        <p:spPr bwMode="auto">
          <a:xfrm>
            <a:off x="2690813" y="5848350"/>
            <a:ext cx="4070350"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FF0000"/>
                </a:solidFill>
                <a:latin typeface="Rockwell" pitchFamily="18" charset="0"/>
              </a:rPr>
              <a:t>No carrier…suppressed only.</a:t>
            </a:r>
            <a:r>
              <a:rPr lang="en-US"/>
              <a:t> </a:t>
            </a:r>
          </a:p>
        </p:txBody>
      </p:sp>
      <p:sp>
        <p:nvSpPr>
          <p:cNvPr id="82952" name="Text Box 8"/>
          <p:cNvSpPr txBox="1">
            <a:spLocks noChangeArrowheads="1"/>
          </p:cNvSpPr>
          <p:nvPr/>
        </p:nvSpPr>
        <p:spPr bwMode="auto">
          <a:xfrm>
            <a:off x="6415088" y="1778000"/>
            <a:ext cx="960437"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FF0000"/>
                </a:solidFill>
                <a:latin typeface="Rockwell" pitchFamily="18" charset="0"/>
              </a:rPr>
              <a:t>Recap</a:t>
            </a:r>
          </a:p>
        </p:txBody>
      </p:sp>
      <p:pic>
        <p:nvPicPr>
          <p:cNvPr id="25610" name="Picture 10" descr="5330"/>
          <p:cNvPicPr>
            <a:picLocks noChangeAspect="1" noChangeArrowheads="1"/>
          </p:cNvPicPr>
          <p:nvPr/>
        </p:nvPicPr>
        <p:blipFill>
          <a:blip r:embed="rId3" cstate="print"/>
          <a:srcRect/>
          <a:stretch>
            <a:fillRect/>
          </a:stretch>
        </p:blipFill>
        <p:spPr bwMode="auto">
          <a:xfrm>
            <a:off x="309563" y="5426075"/>
            <a:ext cx="1458912" cy="307975"/>
          </a:xfrm>
          <a:prstGeom prst="rect">
            <a:avLst/>
          </a:prstGeom>
          <a:noFill/>
          <a:ln w="9525">
            <a:noFill/>
            <a:miter lim="800000"/>
            <a:headEnd/>
            <a:tailEnd/>
          </a:ln>
        </p:spPr>
      </p:pic>
      <p:pic>
        <p:nvPicPr>
          <p:cNvPr id="25611" name="Picture 11" descr="5346"/>
          <p:cNvPicPr>
            <a:picLocks noChangeAspect="1" noChangeArrowheads="1"/>
          </p:cNvPicPr>
          <p:nvPr/>
        </p:nvPicPr>
        <p:blipFill>
          <a:blip r:embed="rId4" cstate="print"/>
          <a:srcRect/>
          <a:stretch>
            <a:fillRect/>
          </a:stretch>
        </p:blipFill>
        <p:spPr bwMode="auto">
          <a:xfrm>
            <a:off x="1652588" y="4965700"/>
            <a:ext cx="1536700" cy="306388"/>
          </a:xfrm>
          <a:prstGeom prst="rect">
            <a:avLst/>
          </a:prstGeom>
          <a:noFill/>
          <a:ln w="9525">
            <a:noFill/>
            <a:miter lim="800000"/>
            <a:headEnd/>
            <a:tailEnd/>
          </a:ln>
        </p:spPr>
      </p:pic>
      <p:pic>
        <p:nvPicPr>
          <p:cNvPr id="25612" name="Picture 12" descr="5366"/>
          <p:cNvPicPr>
            <a:picLocks noChangeAspect="1" noChangeArrowheads="1"/>
          </p:cNvPicPr>
          <p:nvPr/>
        </p:nvPicPr>
        <p:blipFill>
          <a:blip r:embed="rId5" cstate="print"/>
          <a:srcRect/>
          <a:stretch>
            <a:fillRect/>
          </a:stretch>
        </p:blipFill>
        <p:spPr bwMode="auto">
          <a:xfrm>
            <a:off x="3073400" y="5349875"/>
            <a:ext cx="1422400" cy="306388"/>
          </a:xfrm>
          <a:prstGeom prst="rect">
            <a:avLst/>
          </a:prstGeom>
          <a:noFill/>
          <a:ln w="9525">
            <a:noFill/>
            <a:miter lim="800000"/>
            <a:headEnd/>
            <a:tailEnd/>
          </a:ln>
        </p:spPr>
      </p:pic>
      <p:pic>
        <p:nvPicPr>
          <p:cNvPr id="25613" name="Picture 13" descr="5371"/>
          <p:cNvPicPr>
            <a:picLocks noChangeAspect="1" noChangeArrowheads="1"/>
          </p:cNvPicPr>
          <p:nvPr/>
        </p:nvPicPr>
        <p:blipFill>
          <a:blip r:embed="rId6" cstate="print"/>
          <a:srcRect/>
          <a:stretch>
            <a:fillRect/>
          </a:stretch>
        </p:blipFill>
        <p:spPr bwMode="auto">
          <a:xfrm>
            <a:off x="4956175" y="5041900"/>
            <a:ext cx="1420813" cy="307975"/>
          </a:xfrm>
          <a:prstGeom prst="rect">
            <a:avLst/>
          </a:prstGeom>
          <a:noFill/>
          <a:ln w="9525">
            <a:noFill/>
            <a:miter lim="800000"/>
            <a:headEnd/>
            <a:tailEnd/>
          </a:ln>
        </p:spPr>
      </p:pic>
      <p:pic>
        <p:nvPicPr>
          <p:cNvPr id="25614" name="Picture 14" descr="5403"/>
          <p:cNvPicPr>
            <a:picLocks noChangeAspect="1" noChangeArrowheads="1"/>
          </p:cNvPicPr>
          <p:nvPr/>
        </p:nvPicPr>
        <p:blipFill>
          <a:blip r:embed="rId7" cstate="print"/>
          <a:srcRect/>
          <a:stretch>
            <a:fillRect/>
          </a:stretch>
        </p:blipFill>
        <p:spPr bwMode="auto">
          <a:xfrm>
            <a:off x="6492875" y="5387975"/>
            <a:ext cx="1535113" cy="306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2952">
                                            <p:txEl>
                                              <p:pRg st="0" end="0"/>
                                            </p:txEl>
                                          </p:spTgt>
                                        </p:tgtEl>
                                        <p:attrNameLst>
                                          <p:attrName>style.visibility</p:attrName>
                                        </p:attrNameLst>
                                      </p:cBhvr>
                                      <p:to>
                                        <p:strVal val="visible"/>
                                      </p:to>
                                    </p:set>
                                    <p:anim calcmode="lin" valueType="num">
                                      <p:cBhvr>
                                        <p:cTn id="7" dur="500" fill="hold"/>
                                        <p:tgtEl>
                                          <p:spTgt spid="8295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52">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610"/>
                                        </p:tgtEl>
                                        <p:attrNameLst>
                                          <p:attrName>style.visibility</p:attrName>
                                        </p:attrNameLst>
                                      </p:cBhvr>
                                      <p:to>
                                        <p:strVal val="visible"/>
                                      </p:to>
                                    </p:set>
                                    <p:anim calcmode="lin" valueType="num">
                                      <p:cBhvr>
                                        <p:cTn id="11" dur="500" fill="hold"/>
                                        <p:tgtEl>
                                          <p:spTgt spid="25610"/>
                                        </p:tgtEl>
                                        <p:attrNameLst>
                                          <p:attrName>ppt_w</p:attrName>
                                        </p:attrNameLst>
                                      </p:cBhvr>
                                      <p:tavLst>
                                        <p:tav tm="0">
                                          <p:val>
                                            <p:fltVal val="0"/>
                                          </p:val>
                                        </p:tav>
                                        <p:tav tm="100000">
                                          <p:val>
                                            <p:strVal val="#ppt_w"/>
                                          </p:val>
                                        </p:tav>
                                      </p:tavLst>
                                    </p:anim>
                                    <p:anim calcmode="lin" valueType="num">
                                      <p:cBhvr>
                                        <p:cTn id="12" dur="500" fill="hold"/>
                                        <p:tgtEl>
                                          <p:spTgt spid="2561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611"/>
                                        </p:tgtEl>
                                        <p:attrNameLst>
                                          <p:attrName>style.visibility</p:attrName>
                                        </p:attrNameLst>
                                      </p:cBhvr>
                                      <p:to>
                                        <p:strVal val="visible"/>
                                      </p:to>
                                    </p:set>
                                    <p:anim calcmode="lin" valueType="num">
                                      <p:cBhvr>
                                        <p:cTn id="15" dur="500" fill="hold"/>
                                        <p:tgtEl>
                                          <p:spTgt spid="25611"/>
                                        </p:tgtEl>
                                        <p:attrNameLst>
                                          <p:attrName>ppt_w</p:attrName>
                                        </p:attrNameLst>
                                      </p:cBhvr>
                                      <p:tavLst>
                                        <p:tav tm="0">
                                          <p:val>
                                            <p:fltVal val="0"/>
                                          </p:val>
                                        </p:tav>
                                        <p:tav tm="100000">
                                          <p:val>
                                            <p:strVal val="#ppt_w"/>
                                          </p:val>
                                        </p:tav>
                                      </p:tavLst>
                                    </p:anim>
                                    <p:anim calcmode="lin" valueType="num">
                                      <p:cBhvr>
                                        <p:cTn id="16" dur="500" fill="hold"/>
                                        <p:tgtEl>
                                          <p:spTgt spid="2561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5612"/>
                                        </p:tgtEl>
                                        <p:attrNameLst>
                                          <p:attrName>style.visibility</p:attrName>
                                        </p:attrNameLst>
                                      </p:cBhvr>
                                      <p:to>
                                        <p:strVal val="visible"/>
                                      </p:to>
                                    </p:set>
                                    <p:anim calcmode="lin" valueType="num">
                                      <p:cBhvr>
                                        <p:cTn id="19" dur="500" fill="hold"/>
                                        <p:tgtEl>
                                          <p:spTgt spid="25612"/>
                                        </p:tgtEl>
                                        <p:attrNameLst>
                                          <p:attrName>ppt_w</p:attrName>
                                        </p:attrNameLst>
                                      </p:cBhvr>
                                      <p:tavLst>
                                        <p:tav tm="0">
                                          <p:val>
                                            <p:fltVal val="0"/>
                                          </p:val>
                                        </p:tav>
                                        <p:tav tm="100000">
                                          <p:val>
                                            <p:strVal val="#ppt_w"/>
                                          </p:val>
                                        </p:tav>
                                      </p:tavLst>
                                    </p:anim>
                                    <p:anim calcmode="lin" valueType="num">
                                      <p:cBhvr>
                                        <p:cTn id="20" dur="500" fill="hold"/>
                                        <p:tgtEl>
                                          <p:spTgt spid="2561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5613"/>
                                        </p:tgtEl>
                                        <p:attrNameLst>
                                          <p:attrName>style.visibility</p:attrName>
                                        </p:attrNameLst>
                                      </p:cBhvr>
                                      <p:to>
                                        <p:strVal val="visible"/>
                                      </p:to>
                                    </p:set>
                                    <p:anim calcmode="lin" valueType="num">
                                      <p:cBhvr>
                                        <p:cTn id="23" dur="500" fill="hold"/>
                                        <p:tgtEl>
                                          <p:spTgt spid="25613"/>
                                        </p:tgtEl>
                                        <p:attrNameLst>
                                          <p:attrName>ppt_w</p:attrName>
                                        </p:attrNameLst>
                                      </p:cBhvr>
                                      <p:tavLst>
                                        <p:tav tm="0">
                                          <p:val>
                                            <p:fltVal val="0"/>
                                          </p:val>
                                        </p:tav>
                                        <p:tav tm="100000">
                                          <p:val>
                                            <p:strVal val="#ppt_w"/>
                                          </p:val>
                                        </p:tav>
                                      </p:tavLst>
                                    </p:anim>
                                    <p:anim calcmode="lin" valueType="num">
                                      <p:cBhvr>
                                        <p:cTn id="24" dur="500" fill="hold"/>
                                        <p:tgtEl>
                                          <p:spTgt spid="2561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5614"/>
                                        </p:tgtEl>
                                        <p:attrNameLst>
                                          <p:attrName>style.visibility</p:attrName>
                                        </p:attrNameLst>
                                      </p:cBhvr>
                                      <p:to>
                                        <p:strVal val="visible"/>
                                      </p:to>
                                    </p:set>
                                    <p:anim calcmode="lin" valueType="num">
                                      <p:cBhvr>
                                        <p:cTn id="27" dur="500" fill="hold"/>
                                        <p:tgtEl>
                                          <p:spTgt spid="25614"/>
                                        </p:tgtEl>
                                        <p:attrNameLst>
                                          <p:attrName>ppt_w</p:attrName>
                                        </p:attrNameLst>
                                      </p:cBhvr>
                                      <p:tavLst>
                                        <p:tav tm="0">
                                          <p:val>
                                            <p:fltVal val="0"/>
                                          </p:val>
                                        </p:tav>
                                        <p:tav tm="100000">
                                          <p:val>
                                            <p:strVal val="#ppt_w"/>
                                          </p:val>
                                        </p:tav>
                                      </p:tavLst>
                                    </p:anim>
                                    <p:anim calcmode="lin" valueType="num">
                                      <p:cBhvr>
                                        <p:cTn id="28" dur="500" fill="hold"/>
                                        <p:tgtEl>
                                          <p:spTgt spid="25614"/>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82951">
                                            <p:txEl>
                                              <p:pRg st="0" end="0"/>
                                            </p:txEl>
                                          </p:spTgt>
                                        </p:tgtEl>
                                        <p:attrNameLst>
                                          <p:attrName>style.visibility</p:attrName>
                                        </p:attrNameLst>
                                      </p:cBhvr>
                                      <p:to>
                                        <p:strVal val="visible"/>
                                      </p:to>
                                    </p:set>
                                    <p:animEffect transition="in" filter="wipe(down)">
                                      <p:cBhvr>
                                        <p:cTn id="33" dur="500"/>
                                        <p:tgtEl>
                                          <p:spTgt spid="829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269" name="Text Box 5"/>
          <p:cNvSpPr txBox="1">
            <a:spLocks noChangeArrowheads="1"/>
          </p:cNvSpPr>
          <p:nvPr/>
        </p:nvSpPr>
        <p:spPr bwMode="auto">
          <a:xfrm>
            <a:off x="2843213" y="6462713"/>
            <a:ext cx="4148137" cy="623887"/>
          </a:xfrm>
          <a:prstGeom prst="rect">
            <a:avLst/>
          </a:prstGeom>
          <a:noFill/>
          <a:ln w="12700" cap="sq">
            <a:noFill/>
            <a:miter lim="800000"/>
            <a:headEnd type="none" w="sm" len="sm"/>
            <a:tailEnd type="none" w="sm" len="sm"/>
          </a:ln>
        </p:spPr>
        <p:txBody>
          <a:bodyPr>
            <a:spAutoFit/>
          </a:bodyPr>
          <a:lstStyle/>
          <a:p>
            <a:pPr>
              <a:spcBef>
                <a:spcPct val="50000"/>
              </a:spcBef>
            </a:pPr>
            <a:r>
              <a:rPr lang="en-US" sz="1400" b="1">
                <a:solidFill>
                  <a:schemeClr val="accent2"/>
                </a:solidFill>
                <a:latin typeface="Rockwell" pitchFamily="18" charset="0"/>
              </a:rPr>
              <a:t>CW, RTTY and data</a:t>
            </a:r>
            <a:r>
              <a:rPr lang="en-US" sz="1400">
                <a:solidFill>
                  <a:schemeClr val="accent2"/>
                </a:solidFill>
                <a:latin typeface="Rockwell" pitchFamily="18" charset="0"/>
              </a:rPr>
              <a:t> … </a:t>
            </a:r>
            <a:r>
              <a:rPr lang="en-US" sz="1400" b="1">
                <a:solidFill>
                  <a:schemeClr val="accent2"/>
                </a:solidFill>
                <a:latin typeface="Rockwell" pitchFamily="18" charset="0"/>
              </a:rPr>
              <a:t>CW, phone and image</a:t>
            </a:r>
          </a:p>
          <a:p>
            <a:pPr>
              <a:spcBef>
                <a:spcPct val="50000"/>
              </a:spcBef>
            </a:pPr>
            <a:endParaRPr lang="en-US" sz="1400">
              <a:solidFill>
                <a:schemeClr val="accent2"/>
              </a:solidFill>
              <a:latin typeface="Rockwell" pitchFamily="18" charset="0"/>
            </a:endParaRPr>
          </a:p>
        </p:txBody>
      </p:sp>
      <p:pic>
        <p:nvPicPr>
          <p:cNvPr id="10250" name="Picture 10" descr="40 meter chart"/>
          <p:cNvPicPr>
            <a:picLocks noChangeAspect="1" noChangeArrowheads="1"/>
          </p:cNvPicPr>
          <p:nvPr/>
        </p:nvPicPr>
        <p:blipFill>
          <a:blip r:embed="rId2" cstate="print"/>
          <a:srcRect/>
          <a:stretch>
            <a:fillRect/>
          </a:stretch>
        </p:blipFill>
        <p:spPr bwMode="auto">
          <a:xfrm>
            <a:off x="654050" y="2928938"/>
            <a:ext cx="7848600" cy="3352800"/>
          </a:xfrm>
          <a:prstGeom prst="rect">
            <a:avLst/>
          </a:prstGeom>
          <a:noFill/>
          <a:ln w="9525">
            <a:noFill/>
            <a:miter lim="800000"/>
            <a:headEnd/>
            <a:tailEnd/>
          </a:ln>
        </p:spPr>
      </p:pic>
      <p:sp>
        <p:nvSpPr>
          <p:cNvPr id="4107270" name="AutoShape 6"/>
          <p:cNvSpPr>
            <a:spLocks noChangeArrowheads="1"/>
          </p:cNvSpPr>
          <p:nvPr/>
        </p:nvSpPr>
        <p:spPr bwMode="auto">
          <a:xfrm rot="-8492203">
            <a:off x="7567613" y="3082925"/>
            <a:ext cx="415925" cy="1728788"/>
          </a:xfrm>
          <a:prstGeom prst="upArrow">
            <a:avLst>
              <a:gd name="adj1" fmla="val 50000"/>
              <a:gd name="adj2" fmla="val 103912"/>
            </a:avLst>
          </a:prstGeom>
          <a:solidFill>
            <a:schemeClr val="accent1"/>
          </a:solidFill>
          <a:ln w="57150">
            <a:solidFill>
              <a:srgbClr val="CC0000"/>
            </a:solidFill>
            <a:miter lim="800000"/>
            <a:headEnd/>
            <a:tailEnd/>
          </a:ln>
        </p:spPr>
        <p:txBody>
          <a:bodyPr rot="10800000" vert="eaVert" wrap="none" anchor="ctr"/>
          <a:lstStyle/>
          <a:p>
            <a:endParaRPr lang="en-US">
              <a:latin typeface="Rockwell" pitchFamily="18" charset="0"/>
            </a:endParaRPr>
          </a:p>
        </p:txBody>
      </p:sp>
      <p:sp>
        <p:nvSpPr>
          <p:cNvPr id="4107267" name="Rectangle 3"/>
          <p:cNvSpPr>
            <a:spLocks noGrp="1" noChangeArrowheads="1"/>
          </p:cNvSpPr>
          <p:nvPr>
            <p:ph type="body" idx="4294967295"/>
          </p:nvPr>
        </p:nvSpPr>
        <p:spPr>
          <a:xfrm>
            <a:off x="0" y="1524000"/>
            <a:ext cx="8950325" cy="1366838"/>
          </a:xfrm>
        </p:spPr>
        <p:txBody>
          <a:bodyPr/>
          <a:lstStyle/>
          <a:p>
            <a:pPr marL="381000" indent="-381000" eaLnBrk="1" hangingPunct="1">
              <a:buFont typeface="Wingdings" pitchFamily="2" charset="2"/>
              <a:buChar char="Ø"/>
            </a:pPr>
            <a:r>
              <a:rPr lang="en-US" sz="2400" b="1" smtClean="0"/>
              <a:t>General class control operator frequency privileges</a:t>
            </a:r>
          </a:p>
          <a:p>
            <a:pPr marL="838200" lvl="1" indent="-381000" eaLnBrk="1" hangingPunct="1"/>
            <a:endParaRPr lang="en-US" sz="100" smtClean="0"/>
          </a:p>
          <a:p>
            <a:pPr marL="838200" lvl="1" indent="-381000" eaLnBrk="1" hangingPunct="1"/>
            <a:r>
              <a:rPr lang="en-US" smtClean="0"/>
              <a:t>7.250 MHz frequency is in the General Class portion of the 40-meter band</a:t>
            </a:r>
            <a:r>
              <a:rPr lang="en-US" b="1" smtClean="0"/>
              <a:t>. </a:t>
            </a:r>
            <a:r>
              <a:rPr lang="en-US" sz="1000" b="1" smtClean="0"/>
              <a:t>(</a:t>
            </a:r>
            <a:r>
              <a:rPr lang="en-US" sz="1000" smtClean="0"/>
              <a:t>G1A05)</a:t>
            </a:r>
            <a:endParaRPr lang="en-US" smtClean="0"/>
          </a:p>
          <a:p>
            <a:pPr marL="838200" lvl="1" indent="-381000" eaLnBrk="1" hangingPunct="1"/>
            <a:endParaRPr lang="en-US" b="1" smtClean="0"/>
          </a:p>
          <a:p>
            <a:pPr marL="381000" indent="-381000" eaLnBrk="1" hangingPunct="1">
              <a:buFontTx/>
              <a:buNone/>
            </a:pPr>
            <a:endParaRPr lang="en-US" smtClean="0"/>
          </a:p>
        </p:txBody>
      </p:sp>
      <p:sp>
        <p:nvSpPr>
          <p:cNvPr id="4107271" name="Text Box 7"/>
          <p:cNvSpPr txBox="1">
            <a:spLocks noChangeArrowheads="1"/>
          </p:cNvSpPr>
          <p:nvPr/>
        </p:nvSpPr>
        <p:spPr bwMode="auto">
          <a:xfrm>
            <a:off x="8181975" y="2814638"/>
            <a:ext cx="1536700" cy="274637"/>
          </a:xfrm>
          <a:prstGeom prst="rect">
            <a:avLst/>
          </a:prstGeom>
          <a:noFill/>
          <a:ln w="12700" cap="sq">
            <a:noFill/>
            <a:miter lim="800000"/>
            <a:headEnd type="none" w="sm" len="sm"/>
            <a:tailEnd type="none" w="sm" len="sm"/>
          </a:ln>
        </p:spPr>
        <p:txBody>
          <a:bodyPr>
            <a:spAutoFit/>
          </a:bodyPr>
          <a:lstStyle/>
          <a:p>
            <a:pPr>
              <a:spcBef>
                <a:spcPct val="50000"/>
              </a:spcBef>
            </a:pPr>
            <a:r>
              <a:rPr lang="en-US" sz="1200" b="1">
                <a:solidFill>
                  <a:schemeClr val="accent1"/>
                </a:solidFill>
                <a:latin typeface="Rockwell" pitchFamily="18" charset="0"/>
              </a:rPr>
              <a:t>7250 kHz</a:t>
            </a:r>
          </a:p>
        </p:txBody>
      </p:sp>
      <p:sp>
        <p:nvSpPr>
          <p:cNvPr id="15367" name="Rectangle 2"/>
          <p:cNvSpPr>
            <a:spLocks noGrp="1" noChangeArrowheads="1"/>
          </p:cNvSpPr>
          <p:nvPr>
            <p:ph type="title" idx="4294967295"/>
          </p:nvPr>
        </p:nvSpPr>
        <p:spPr>
          <a:xfrm>
            <a:off x="290513" y="395288"/>
            <a:ext cx="8642350" cy="741362"/>
          </a:xfrm>
          <a:noFill/>
        </p:spPr>
        <p:txBody>
          <a:bodyPr anchor="t"/>
          <a:lstStyle/>
          <a:p>
            <a:pPr algn="ctr" eaLnBrk="1" hangingPunct="1"/>
            <a:r>
              <a:rPr lang="en-GB" sz="3600" b="1" smtClean="0"/>
              <a:t>Commission’s Rules</a:t>
            </a:r>
            <a:endParaRPr lang="en-US" sz="36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7267">
                                            <p:txEl>
                                              <p:pRg st="0" end="0"/>
                                            </p:txEl>
                                          </p:spTgt>
                                        </p:tgtEl>
                                        <p:attrNameLst>
                                          <p:attrName>style.visibility</p:attrName>
                                        </p:attrNameLst>
                                      </p:cBhvr>
                                      <p:to>
                                        <p:strVal val="visible"/>
                                      </p:to>
                                    </p:set>
                                    <p:animEffect transition="in" filter="wipe(up)">
                                      <p:cBhvr>
                                        <p:cTn id="7" dur="500"/>
                                        <p:tgtEl>
                                          <p:spTgt spid="410726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107267">
                                            <p:txEl>
                                              <p:pRg st="2" end="2"/>
                                            </p:txEl>
                                          </p:spTgt>
                                        </p:tgtEl>
                                        <p:attrNameLst>
                                          <p:attrName>style.visibility</p:attrName>
                                        </p:attrNameLst>
                                      </p:cBhvr>
                                      <p:to>
                                        <p:strVal val="visible"/>
                                      </p:to>
                                    </p:set>
                                    <p:animEffect transition="in" filter="wipe(left)">
                                      <p:cBhvr>
                                        <p:cTn id="11" dur="500"/>
                                        <p:tgtEl>
                                          <p:spTgt spid="4107267">
                                            <p:txEl>
                                              <p:pRg st="2" end="2"/>
                                            </p:txEl>
                                          </p:spTgt>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10250"/>
                                        </p:tgtEl>
                                        <p:attrNameLst>
                                          <p:attrName>style.visibility</p:attrName>
                                        </p:attrNameLst>
                                      </p:cBhvr>
                                      <p:to>
                                        <p:strVal val="visible"/>
                                      </p:to>
                                    </p:set>
                                    <p:anim calcmode="lin" valueType="num">
                                      <p:cBhvr>
                                        <p:cTn id="15" dur="1000" fill="hold"/>
                                        <p:tgtEl>
                                          <p:spTgt spid="10250"/>
                                        </p:tgtEl>
                                        <p:attrNameLst>
                                          <p:attrName>ppt_w</p:attrName>
                                        </p:attrNameLst>
                                      </p:cBhvr>
                                      <p:tavLst>
                                        <p:tav tm="0">
                                          <p:val>
                                            <p:fltVal val="0"/>
                                          </p:val>
                                        </p:tav>
                                        <p:tav tm="100000">
                                          <p:val>
                                            <p:strVal val="#ppt_w"/>
                                          </p:val>
                                        </p:tav>
                                      </p:tavLst>
                                    </p:anim>
                                    <p:anim calcmode="lin" valueType="num">
                                      <p:cBhvr>
                                        <p:cTn id="16" dur="1000" fill="hold"/>
                                        <p:tgtEl>
                                          <p:spTgt spid="10250"/>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000"/>
                            </p:stCondLst>
                            <p:childTnLst>
                              <p:par>
                                <p:cTn id="18" presetID="52" presetClass="entr" presetSubtype="0" fill="hold" grpId="0" nodeType="afterEffect">
                                  <p:stCondLst>
                                    <p:cond delay="0"/>
                                  </p:stCondLst>
                                  <p:childTnLst>
                                    <p:set>
                                      <p:cBhvr>
                                        <p:cTn id="19" dur="1" fill="hold">
                                          <p:stCondLst>
                                            <p:cond delay="0"/>
                                          </p:stCondLst>
                                        </p:cTn>
                                        <p:tgtEl>
                                          <p:spTgt spid="4107270"/>
                                        </p:tgtEl>
                                        <p:attrNameLst>
                                          <p:attrName>style.visibility</p:attrName>
                                        </p:attrNameLst>
                                      </p:cBhvr>
                                      <p:to>
                                        <p:strVal val="visible"/>
                                      </p:to>
                                    </p:set>
                                    <p:animScale>
                                      <p:cBhvr>
                                        <p:cTn id="20" dur="2000" decel="50000" fill="hold">
                                          <p:stCondLst>
                                            <p:cond delay="0"/>
                                          </p:stCondLst>
                                        </p:cTn>
                                        <p:tgtEl>
                                          <p:spTgt spid="41072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2000" decel="50000" fill="hold">
                                          <p:stCondLst>
                                            <p:cond delay="0"/>
                                          </p:stCondLst>
                                        </p:cTn>
                                        <p:tgtEl>
                                          <p:spTgt spid="4107270"/>
                                        </p:tgtEl>
                                        <p:attrNameLst>
                                          <p:attrName>ppt_x</p:attrName>
                                          <p:attrName>ppt_y</p:attrName>
                                        </p:attrNameLst>
                                      </p:cBhvr>
                                    </p:animMotion>
                                    <p:animEffect transition="in" filter="fade">
                                      <p:cBhvr>
                                        <p:cTn id="22" dur="2000"/>
                                        <p:tgtEl>
                                          <p:spTgt spid="4107270"/>
                                        </p:tgtEl>
                                      </p:cBhvr>
                                    </p:animEffect>
                                  </p:childTnLst>
                                </p:cTn>
                              </p:par>
                            </p:childTnLst>
                          </p:cTn>
                        </p:par>
                        <p:par>
                          <p:cTn id="23" fill="hold" nodeType="afterGroup">
                            <p:stCondLst>
                              <p:cond delay="5000"/>
                            </p:stCondLst>
                            <p:childTnLst>
                              <p:par>
                                <p:cTn id="24" presetID="52" presetClass="entr" presetSubtype="0" fill="hold" grpId="0" nodeType="afterEffect">
                                  <p:stCondLst>
                                    <p:cond delay="0"/>
                                  </p:stCondLst>
                                  <p:childTnLst>
                                    <p:set>
                                      <p:cBhvr>
                                        <p:cTn id="25" dur="1" fill="hold">
                                          <p:stCondLst>
                                            <p:cond delay="0"/>
                                          </p:stCondLst>
                                        </p:cTn>
                                        <p:tgtEl>
                                          <p:spTgt spid="4107271"/>
                                        </p:tgtEl>
                                        <p:attrNameLst>
                                          <p:attrName>style.visibility</p:attrName>
                                        </p:attrNameLst>
                                      </p:cBhvr>
                                      <p:to>
                                        <p:strVal val="visible"/>
                                      </p:to>
                                    </p:set>
                                    <p:animScale>
                                      <p:cBhvr>
                                        <p:cTn id="26" dur="1000" decel="50000" fill="hold">
                                          <p:stCondLst>
                                            <p:cond delay="0"/>
                                          </p:stCondLst>
                                        </p:cTn>
                                        <p:tgtEl>
                                          <p:spTgt spid="41072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107271"/>
                                        </p:tgtEl>
                                        <p:attrNameLst>
                                          <p:attrName>ppt_x</p:attrName>
                                          <p:attrName>ppt_y</p:attrName>
                                        </p:attrNameLst>
                                      </p:cBhvr>
                                    </p:animMotion>
                                    <p:animEffect transition="in" filter="fade">
                                      <p:cBhvr>
                                        <p:cTn id="28" dur="1000"/>
                                        <p:tgtEl>
                                          <p:spTgt spid="4107271"/>
                                        </p:tgtEl>
                                      </p:cBhvr>
                                    </p:animEffect>
                                  </p:childTnLst>
                                </p:cTn>
                              </p:par>
                            </p:childTnLst>
                          </p:cTn>
                        </p:par>
                        <p:par>
                          <p:cTn id="29" fill="hold" nodeType="afterGroup">
                            <p:stCondLst>
                              <p:cond delay="6000"/>
                            </p:stCondLst>
                            <p:childTnLst>
                              <p:par>
                                <p:cTn id="30" presetID="2" presetClass="entr" presetSubtype="4" fill="hold" nodeType="afterEffect">
                                  <p:stCondLst>
                                    <p:cond delay="0"/>
                                  </p:stCondLst>
                                  <p:childTnLst>
                                    <p:set>
                                      <p:cBhvr>
                                        <p:cTn id="31" dur="1" fill="hold">
                                          <p:stCondLst>
                                            <p:cond delay="0"/>
                                          </p:stCondLst>
                                        </p:cTn>
                                        <p:tgtEl>
                                          <p:spTgt spid="4107269">
                                            <p:txEl>
                                              <p:pRg st="0" end="0"/>
                                            </p:txEl>
                                          </p:spTgt>
                                        </p:tgtEl>
                                        <p:attrNameLst>
                                          <p:attrName>style.visibility</p:attrName>
                                        </p:attrNameLst>
                                      </p:cBhvr>
                                      <p:to>
                                        <p:strVal val="visible"/>
                                      </p:to>
                                    </p:set>
                                    <p:anim calcmode="lin" valueType="num">
                                      <p:cBhvr additive="base">
                                        <p:cTn id="32" dur="1000" fill="hold"/>
                                        <p:tgtEl>
                                          <p:spTgt spid="4107269">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1072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270" grpId="0" animBg="1"/>
      <p:bldP spid="41072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379FF2A-8A3A-4C60-8361-8D72DA2562E1}" type="slidenum">
              <a:rPr lang="en-US" sz="1400">
                <a:latin typeface="Times New Roman" pitchFamily="18" charset="0"/>
              </a:rPr>
              <a:pPr algn="r"/>
              <a:t>14</a:t>
            </a:fld>
            <a:endParaRPr lang="en-US" sz="1400">
              <a:latin typeface="Times New Roman" pitchFamily="18" charset="0"/>
            </a:endParaRPr>
          </a:p>
        </p:txBody>
      </p:sp>
      <p:sp>
        <p:nvSpPr>
          <p:cNvPr id="16387" name="Rectangle 2"/>
          <p:cNvSpPr>
            <a:spLocks noGrp="1" noChangeArrowheads="1"/>
          </p:cNvSpPr>
          <p:nvPr>
            <p:ph type="title" idx="4294967295"/>
          </p:nvPr>
        </p:nvSpPr>
        <p:spPr>
          <a:xfrm>
            <a:off x="309563" y="395288"/>
            <a:ext cx="8642350" cy="868362"/>
          </a:xfrm>
        </p:spPr>
        <p:txBody>
          <a:bodyPr anchor="t"/>
          <a:lstStyle/>
          <a:p>
            <a:pPr algn="ctr" eaLnBrk="1" hangingPunct="1"/>
            <a:r>
              <a:rPr lang="en-GB" sz="3600" b="1" smtClean="0"/>
              <a:t>Commission’s Rules</a:t>
            </a:r>
            <a:endParaRPr lang="en-US" sz="3600" b="1" smtClean="0"/>
          </a:p>
        </p:txBody>
      </p:sp>
      <p:sp>
        <p:nvSpPr>
          <p:cNvPr id="4106243" name="Rectangle 3"/>
          <p:cNvSpPr>
            <a:spLocks noGrp="1" noChangeArrowheads="1"/>
          </p:cNvSpPr>
          <p:nvPr>
            <p:ph type="body" idx="4294967295"/>
          </p:nvPr>
        </p:nvSpPr>
        <p:spPr>
          <a:xfrm>
            <a:off x="0" y="1585913"/>
            <a:ext cx="8893175" cy="4962525"/>
          </a:xfrm>
        </p:spPr>
        <p:txBody>
          <a:bodyPr/>
          <a:lstStyle/>
          <a:p>
            <a:pPr marL="381000" indent="-381000" eaLnBrk="1" hangingPunct="1">
              <a:buFont typeface="Wingdings" pitchFamily="2" charset="2"/>
              <a:buChar char="Ø"/>
            </a:pPr>
            <a:r>
              <a:rPr lang="en-US" sz="2400" b="1" smtClean="0"/>
              <a:t>General class control operator frequency privileges</a:t>
            </a:r>
            <a:r>
              <a:rPr lang="en-US" b="1" smtClean="0"/>
              <a:t> </a:t>
            </a:r>
            <a:endParaRPr lang="en-US" sz="1400" b="1" smtClean="0"/>
          </a:p>
          <a:p>
            <a:pPr marL="838200" lvl="1" indent="-381000" eaLnBrk="1" hangingPunct="1"/>
            <a:r>
              <a:rPr lang="en-US" b="1" smtClean="0"/>
              <a:t>24.940 MHz frequency is in the 12-meter band </a:t>
            </a:r>
            <a:r>
              <a:rPr lang="en-US" sz="1000" smtClean="0"/>
              <a:t>(G1A06)</a:t>
            </a:r>
            <a:endParaRPr lang="en-US" b="1" smtClean="0"/>
          </a:p>
          <a:p>
            <a:pPr marL="381000" indent="-381000" eaLnBrk="1" hangingPunct="1"/>
            <a:endParaRPr lang="en-US" b="1" smtClean="0"/>
          </a:p>
          <a:p>
            <a:pPr marL="381000" indent="-381000" eaLnBrk="1" hangingPunct="1"/>
            <a:endParaRPr lang="en-US" smtClean="0"/>
          </a:p>
        </p:txBody>
      </p:sp>
      <p:sp>
        <p:nvSpPr>
          <p:cNvPr id="4106245" name="Text Box 5"/>
          <p:cNvSpPr txBox="1">
            <a:spLocks noChangeArrowheads="1"/>
          </p:cNvSpPr>
          <p:nvPr/>
        </p:nvSpPr>
        <p:spPr bwMode="auto">
          <a:xfrm>
            <a:off x="2651125" y="6386513"/>
            <a:ext cx="4367213" cy="304800"/>
          </a:xfrm>
          <a:prstGeom prst="rect">
            <a:avLst/>
          </a:prstGeom>
          <a:noFill/>
          <a:ln w="12700" cap="sq">
            <a:noFill/>
            <a:miter lim="800000"/>
            <a:headEnd type="none" w="sm" len="sm"/>
            <a:tailEnd type="none" w="sm" len="sm"/>
          </a:ln>
        </p:spPr>
        <p:txBody>
          <a:bodyPr>
            <a:spAutoFit/>
          </a:bodyPr>
          <a:lstStyle/>
          <a:p>
            <a:pPr>
              <a:spcBef>
                <a:spcPct val="50000"/>
              </a:spcBef>
            </a:pPr>
            <a:r>
              <a:rPr lang="en-US" sz="1400" b="1">
                <a:solidFill>
                  <a:schemeClr val="accent2"/>
                </a:solidFill>
                <a:latin typeface="Rockwell" pitchFamily="18" charset="0"/>
              </a:rPr>
              <a:t>CW, RTTY and data</a:t>
            </a:r>
            <a:r>
              <a:rPr lang="en-US" sz="1400">
                <a:solidFill>
                  <a:schemeClr val="accent2"/>
                </a:solidFill>
                <a:latin typeface="Rockwell" pitchFamily="18" charset="0"/>
              </a:rPr>
              <a:t> … </a:t>
            </a:r>
            <a:r>
              <a:rPr lang="en-US" sz="1400" b="1">
                <a:solidFill>
                  <a:schemeClr val="accent2"/>
                </a:solidFill>
                <a:latin typeface="Rockwell" pitchFamily="18" charset="0"/>
              </a:rPr>
              <a:t>CW, phone and image</a:t>
            </a:r>
            <a:endParaRPr lang="en-US" sz="1400">
              <a:solidFill>
                <a:schemeClr val="accent2"/>
              </a:solidFill>
              <a:latin typeface="Rockwell" pitchFamily="18" charset="0"/>
            </a:endParaRPr>
          </a:p>
        </p:txBody>
      </p:sp>
      <p:sp>
        <p:nvSpPr>
          <p:cNvPr id="4106247" name="Text Box 7"/>
          <p:cNvSpPr txBox="1">
            <a:spLocks noChangeArrowheads="1"/>
          </p:cNvSpPr>
          <p:nvPr/>
        </p:nvSpPr>
        <p:spPr bwMode="auto">
          <a:xfrm>
            <a:off x="5186363" y="2584450"/>
            <a:ext cx="1230312" cy="274638"/>
          </a:xfrm>
          <a:prstGeom prst="rect">
            <a:avLst/>
          </a:prstGeom>
          <a:noFill/>
          <a:ln w="12700" cap="sq">
            <a:noFill/>
            <a:miter lim="800000"/>
            <a:headEnd type="none" w="sm" len="sm"/>
            <a:tailEnd type="none" w="sm" len="sm"/>
          </a:ln>
        </p:spPr>
        <p:txBody>
          <a:bodyPr>
            <a:spAutoFit/>
          </a:bodyPr>
          <a:lstStyle/>
          <a:p>
            <a:pPr>
              <a:spcBef>
                <a:spcPct val="50000"/>
              </a:spcBef>
            </a:pPr>
            <a:r>
              <a:rPr lang="en-US" sz="1200" b="1">
                <a:solidFill>
                  <a:schemeClr val="accent1"/>
                </a:solidFill>
                <a:latin typeface="Rockwell" pitchFamily="18" charset="0"/>
              </a:rPr>
              <a:t>24.940 MHz</a:t>
            </a:r>
          </a:p>
        </p:txBody>
      </p:sp>
      <p:pic>
        <p:nvPicPr>
          <p:cNvPr id="11274" name="Picture 10" descr="12 meter chart"/>
          <p:cNvPicPr>
            <a:picLocks noChangeAspect="1" noChangeArrowheads="1"/>
          </p:cNvPicPr>
          <p:nvPr/>
        </p:nvPicPr>
        <p:blipFill>
          <a:blip r:embed="rId2" cstate="print"/>
          <a:srcRect/>
          <a:stretch>
            <a:fillRect/>
          </a:stretch>
        </p:blipFill>
        <p:spPr bwMode="auto">
          <a:xfrm>
            <a:off x="1066800" y="2971800"/>
            <a:ext cx="7772400" cy="3276600"/>
          </a:xfrm>
          <a:prstGeom prst="rect">
            <a:avLst/>
          </a:prstGeom>
          <a:noFill/>
          <a:ln w="9525">
            <a:noFill/>
            <a:miter lim="800000"/>
            <a:headEnd/>
            <a:tailEnd/>
          </a:ln>
        </p:spPr>
      </p:pic>
      <p:sp>
        <p:nvSpPr>
          <p:cNvPr id="4103174" name="AutoShape 6"/>
          <p:cNvSpPr>
            <a:spLocks noChangeArrowheads="1"/>
          </p:cNvSpPr>
          <p:nvPr/>
        </p:nvSpPr>
        <p:spPr bwMode="auto">
          <a:xfrm rot="-10200250">
            <a:off x="4876800" y="2971800"/>
            <a:ext cx="457200" cy="1568450"/>
          </a:xfrm>
          <a:prstGeom prst="upArrow">
            <a:avLst>
              <a:gd name="adj1" fmla="val 50000"/>
              <a:gd name="adj2" fmla="val 85764"/>
            </a:avLst>
          </a:prstGeom>
          <a:solidFill>
            <a:schemeClr val="accent1"/>
          </a:solidFill>
          <a:ln w="57150">
            <a:solidFill>
              <a:srgbClr val="CC0000"/>
            </a:solidFill>
            <a:miter lim="800000"/>
            <a:headEnd/>
            <a:tailEnd/>
          </a:ln>
        </p:spPr>
        <p:txBody>
          <a:bodyPr rot="10800000" vert="eaVert" wrap="none" anchor="ctr"/>
          <a:lstStyle/>
          <a:p>
            <a:endParaRPr lang="en-US">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6243">
                                            <p:txEl>
                                              <p:pRg st="0" end="0"/>
                                            </p:txEl>
                                          </p:spTgt>
                                        </p:tgtEl>
                                        <p:attrNameLst>
                                          <p:attrName>style.visibility</p:attrName>
                                        </p:attrNameLst>
                                      </p:cBhvr>
                                      <p:to>
                                        <p:strVal val="visible"/>
                                      </p:to>
                                    </p:set>
                                    <p:animEffect transition="in" filter="wipe(up)">
                                      <p:cBhvr>
                                        <p:cTn id="7" dur="500"/>
                                        <p:tgtEl>
                                          <p:spTgt spid="410624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106243">
                                            <p:txEl>
                                              <p:pRg st="1" end="1"/>
                                            </p:txEl>
                                          </p:spTgt>
                                        </p:tgtEl>
                                        <p:attrNameLst>
                                          <p:attrName>style.visibility</p:attrName>
                                        </p:attrNameLst>
                                      </p:cBhvr>
                                      <p:to>
                                        <p:strVal val="visible"/>
                                      </p:to>
                                    </p:set>
                                    <p:animEffect transition="in" filter="wipe(left)">
                                      <p:cBhvr>
                                        <p:cTn id="11" dur="500"/>
                                        <p:tgtEl>
                                          <p:spTgt spid="4106243">
                                            <p:txEl>
                                              <p:pRg st="1" end="1"/>
                                            </p:txEl>
                                          </p:spTgt>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11274"/>
                                        </p:tgtEl>
                                        <p:attrNameLst>
                                          <p:attrName>style.visibility</p:attrName>
                                        </p:attrNameLst>
                                      </p:cBhvr>
                                      <p:to>
                                        <p:strVal val="visible"/>
                                      </p:to>
                                    </p:set>
                                    <p:anim calcmode="lin" valueType="num">
                                      <p:cBhvr>
                                        <p:cTn id="15" dur="2000" fill="hold"/>
                                        <p:tgtEl>
                                          <p:spTgt spid="11274"/>
                                        </p:tgtEl>
                                        <p:attrNameLst>
                                          <p:attrName>ppt_w</p:attrName>
                                        </p:attrNameLst>
                                      </p:cBhvr>
                                      <p:tavLst>
                                        <p:tav tm="0">
                                          <p:val>
                                            <p:fltVal val="0"/>
                                          </p:val>
                                        </p:tav>
                                        <p:tav tm="100000">
                                          <p:val>
                                            <p:strVal val="#ppt_w"/>
                                          </p:val>
                                        </p:tav>
                                      </p:tavLst>
                                    </p:anim>
                                    <p:anim calcmode="lin" valueType="num">
                                      <p:cBhvr>
                                        <p:cTn id="16" dur="2000" fill="hold"/>
                                        <p:tgtEl>
                                          <p:spTgt spid="11274"/>
                                        </p:tgtEl>
                                        <p:attrNameLst>
                                          <p:attrName>ppt_h</p:attrName>
                                        </p:attrNameLst>
                                      </p:cBhvr>
                                      <p:tavLst>
                                        <p:tav tm="0">
                                          <p:val>
                                            <p:fltVal val="0"/>
                                          </p:val>
                                        </p:tav>
                                        <p:tav tm="100000">
                                          <p:val>
                                            <p:strVal val="#ppt_h"/>
                                          </p:val>
                                        </p:tav>
                                      </p:tavLst>
                                    </p:anim>
                                  </p:childTnLst>
                                </p:cTn>
                              </p:par>
                            </p:childTnLst>
                          </p:cTn>
                        </p:par>
                        <p:par>
                          <p:cTn id="17" fill="hold" nodeType="afterGroup">
                            <p:stCondLst>
                              <p:cond delay="4000"/>
                            </p:stCondLst>
                            <p:childTnLst>
                              <p:par>
                                <p:cTn id="18" presetID="52" presetClass="entr" presetSubtype="0" fill="hold" grpId="0" nodeType="afterEffect">
                                  <p:stCondLst>
                                    <p:cond delay="0"/>
                                  </p:stCondLst>
                                  <p:childTnLst>
                                    <p:set>
                                      <p:cBhvr>
                                        <p:cTn id="19" dur="1" fill="hold">
                                          <p:stCondLst>
                                            <p:cond delay="0"/>
                                          </p:stCondLst>
                                        </p:cTn>
                                        <p:tgtEl>
                                          <p:spTgt spid="4103174"/>
                                        </p:tgtEl>
                                        <p:attrNameLst>
                                          <p:attrName>style.visibility</p:attrName>
                                        </p:attrNameLst>
                                      </p:cBhvr>
                                      <p:to>
                                        <p:strVal val="visible"/>
                                      </p:to>
                                    </p:set>
                                    <p:animScale>
                                      <p:cBhvr>
                                        <p:cTn id="20" dur="2000" decel="50000" fill="hold">
                                          <p:stCondLst>
                                            <p:cond delay="0"/>
                                          </p:stCondLst>
                                        </p:cTn>
                                        <p:tgtEl>
                                          <p:spTgt spid="4103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2000" decel="50000" fill="hold">
                                          <p:stCondLst>
                                            <p:cond delay="0"/>
                                          </p:stCondLst>
                                        </p:cTn>
                                        <p:tgtEl>
                                          <p:spTgt spid="4103174"/>
                                        </p:tgtEl>
                                        <p:attrNameLst>
                                          <p:attrName>ppt_x</p:attrName>
                                          <p:attrName>ppt_y</p:attrName>
                                        </p:attrNameLst>
                                      </p:cBhvr>
                                    </p:animMotion>
                                    <p:animEffect transition="in" filter="fade">
                                      <p:cBhvr>
                                        <p:cTn id="22" dur="2000"/>
                                        <p:tgtEl>
                                          <p:spTgt spid="4103174"/>
                                        </p:tgtEl>
                                      </p:cBhvr>
                                    </p:animEffect>
                                  </p:childTnLst>
                                </p:cTn>
                              </p:par>
                            </p:childTnLst>
                          </p:cTn>
                        </p:par>
                        <p:par>
                          <p:cTn id="23" fill="hold" nodeType="afterGroup">
                            <p:stCondLst>
                              <p:cond delay="6000"/>
                            </p:stCondLst>
                            <p:childTnLst>
                              <p:par>
                                <p:cTn id="24" presetID="52" presetClass="entr" presetSubtype="0" fill="hold" grpId="0" nodeType="afterEffect">
                                  <p:stCondLst>
                                    <p:cond delay="0"/>
                                  </p:stCondLst>
                                  <p:childTnLst>
                                    <p:set>
                                      <p:cBhvr>
                                        <p:cTn id="25" dur="1" fill="hold">
                                          <p:stCondLst>
                                            <p:cond delay="0"/>
                                          </p:stCondLst>
                                        </p:cTn>
                                        <p:tgtEl>
                                          <p:spTgt spid="4106247"/>
                                        </p:tgtEl>
                                        <p:attrNameLst>
                                          <p:attrName>style.visibility</p:attrName>
                                        </p:attrNameLst>
                                      </p:cBhvr>
                                      <p:to>
                                        <p:strVal val="visible"/>
                                      </p:to>
                                    </p:set>
                                    <p:animScale>
                                      <p:cBhvr>
                                        <p:cTn id="26" dur="1000" decel="50000" fill="hold">
                                          <p:stCondLst>
                                            <p:cond delay="0"/>
                                          </p:stCondLst>
                                        </p:cTn>
                                        <p:tgtEl>
                                          <p:spTgt spid="41062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106247"/>
                                        </p:tgtEl>
                                        <p:attrNameLst>
                                          <p:attrName>ppt_x</p:attrName>
                                          <p:attrName>ppt_y</p:attrName>
                                        </p:attrNameLst>
                                      </p:cBhvr>
                                    </p:animMotion>
                                    <p:animEffect transition="in" filter="fade">
                                      <p:cBhvr>
                                        <p:cTn id="28" dur="1000"/>
                                        <p:tgtEl>
                                          <p:spTgt spid="4106247"/>
                                        </p:tgtEl>
                                      </p:cBhvr>
                                    </p:animEffect>
                                  </p:childTnLst>
                                </p:cTn>
                              </p:par>
                            </p:childTnLst>
                          </p:cTn>
                        </p:par>
                        <p:par>
                          <p:cTn id="29" fill="hold" nodeType="afterGroup">
                            <p:stCondLst>
                              <p:cond delay="7000"/>
                            </p:stCondLst>
                            <p:childTnLst>
                              <p:par>
                                <p:cTn id="30" presetID="2" presetClass="entr" presetSubtype="4" fill="hold" nodeType="afterEffect">
                                  <p:stCondLst>
                                    <p:cond delay="0"/>
                                  </p:stCondLst>
                                  <p:childTnLst>
                                    <p:set>
                                      <p:cBhvr>
                                        <p:cTn id="31" dur="1" fill="hold">
                                          <p:stCondLst>
                                            <p:cond delay="0"/>
                                          </p:stCondLst>
                                        </p:cTn>
                                        <p:tgtEl>
                                          <p:spTgt spid="4106245">
                                            <p:txEl>
                                              <p:pRg st="0" end="0"/>
                                            </p:txEl>
                                          </p:spTgt>
                                        </p:tgtEl>
                                        <p:attrNameLst>
                                          <p:attrName>style.visibility</p:attrName>
                                        </p:attrNameLst>
                                      </p:cBhvr>
                                      <p:to>
                                        <p:strVal val="visible"/>
                                      </p:to>
                                    </p:set>
                                    <p:anim calcmode="lin" valueType="num">
                                      <p:cBhvr additive="base">
                                        <p:cTn id="32" dur="1000" fill="hold"/>
                                        <p:tgtEl>
                                          <p:spTgt spid="4106245">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106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47" grpId="0"/>
      <p:bldP spid="41031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pic>
        <p:nvPicPr>
          <p:cNvPr id="17413" name="Picture 2" descr="G:\General_2011\PPT General Graphics\80 Meters.jpg"/>
          <p:cNvPicPr>
            <a:picLocks noChangeAspect="1" noChangeArrowheads="1"/>
          </p:cNvPicPr>
          <p:nvPr/>
        </p:nvPicPr>
        <p:blipFill>
          <a:blip r:embed="rId2" cstate="print"/>
          <a:srcRect/>
          <a:stretch>
            <a:fillRect/>
          </a:stretch>
        </p:blipFill>
        <p:spPr bwMode="auto">
          <a:xfrm>
            <a:off x="385763" y="3006725"/>
            <a:ext cx="8283575" cy="1344613"/>
          </a:xfrm>
          <a:prstGeom prst="rect">
            <a:avLst/>
          </a:prstGeom>
          <a:noFill/>
          <a:ln w="9525">
            <a:noFill/>
            <a:miter lim="800000"/>
            <a:headEnd/>
            <a:tailEnd/>
          </a:ln>
        </p:spPr>
      </p:pic>
      <p:sp>
        <p:nvSpPr>
          <p:cNvPr id="17414" name="TextBox 1"/>
          <p:cNvSpPr txBox="1">
            <a:spLocks noChangeArrowheads="1"/>
          </p:cNvSpPr>
          <p:nvPr/>
        </p:nvSpPr>
        <p:spPr bwMode="auto">
          <a:xfrm>
            <a:off x="808038" y="4773613"/>
            <a:ext cx="2381250" cy="825500"/>
          </a:xfrm>
          <a:prstGeom prst="rect">
            <a:avLst/>
          </a:prstGeom>
          <a:noFill/>
          <a:ln w="9525">
            <a:noFill/>
            <a:miter lim="800000"/>
            <a:headEnd/>
            <a:tailEnd/>
          </a:ln>
        </p:spPr>
        <p:txBody>
          <a:bodyPr>
            <a:spAutoFit/>
          </a:bodyPr>
          <a:lstStyle/>
          <a:p>
            <a:pPr algn="ctr"/>
            <a:r>
              <a:rPr lang="en-US" sz="1600">
                <a:solidFill>
                  <a:srgbClr val="FF0000"/>
                </a:solidFill>
                <a:latin typeface="Rockwell" pitchFamily="18" charset="0"/>
              </a:rPr>
              <a:t>Notice areas where there are no privileges for General Class.</a:t>
            </a:r>
          </a:p>
        </p:txBody>
      </p:sp>
      <p:sp>
        <p:nvSpPr>
          <p:cNvPr id="17415" name="TextBox 2"/>
          <p:cNvSpPr txBox="1">
            <a:spLocks noChangeArrowheads="1"/>
          </p:cNvSpPr>
          <p:nvPr/>
        </p:nvSpPr>
        <p:spPr bwMode="auto">
          <a:xfrm>
            <a:off x="4956175" y="4716463"/>
            <a:ext cx="3609975" cy="825500"/>
          </a:xfrm>
          <a:prstGeom prst="rect">
            <a:avLst/>
          </a:prstGeom>
          <a:noFill/>
          <a:ln w="9525">
            <a:noFill/>
            <a:miter lim="800000"/>
            <a:headEnd/>
            <a:tailEnd/>
          </a:ln>
        </p:spPr>
        <p:txBody>
          <a:bodyPr>
            <a:spAutoFit/>
          </a:bodyPr>
          <a:lstStyle/>
          <a:p>
            <a:r>
              <a:rPr lang="en-US" sz="1600">
                <a:solidFill>
                  <a:srgbClr val="FF0000"/>
                </a:solidFill>
                <a:latin typeface="Rockwell" pitchFamily="18" charset="0"/>
              </a:rPr>
              <a:t>Generally on this band: </a:t>
            </a:r>
          </a:p>
          <a:p>
            <a:r>
              <a:rPr lang="en-US" sz="1600">
                <a:solidFill>
                  <a:srgbClr val="FF0000"/>
                </a:solidFill>
                <a:latin typeface="Rockwell" pitchFamily="18" charset="0"/>
              </a:rPr>
              <a:t>phone operation is called 75 meters; CW operation is called 80 meters.</a:t>
            </a:r>
          </a:p>
        </p:txBody>
      </p:sp>
      <p:sp>
        <p:nvSpPr>
          <p:cNvPr id="17417" name="Line 9"/>
          <p:cNvSpPr>
            <a:spLocks noChangeShapeType="1"/>
          </p:cNvSpPr>
          <p:nvPr/>
        </p:nvSpPr>
        <p:spPr bwMode="auto">
          <a:xfrm flipV="1">
            <a:off x="6684963" y="3352800"/>
            <a:ext cx="0" cy="231775"/>
          </a:xfrm>
          <a:prstGeom prst="line">
            <a:avLst/>
          </a:prstGeom>
          <a:noFill/>
          <a:ln w="28575" cap="sq">
            <a:solidFill>
              <a:srgbClr val="FF0000"/>
            </a:solidFill>
            <a:round/>
            <a:headEnd type="none" w="sm" len="sm"/>
            <a:tailEnd type="none" w="sm" len="sm"/>
          </a:ln>
          <a:effectLst/>
        </p:spPr>
        <p:txBody>
          <a:bodyPr wrap="none"/>
          <a:lstStyle/>
          <a:p>
            <a:endParaRPr lang="en-US"/>
          </a:p>
        </p:txBody>
      </p:sp>
      <p:sp>
        <p:nvSpPr>
          <p:cNvPr id="17420" name="Text Box 12"/>
          <p:cNvSpPr txBox="1">
            <a:spLocks noChangeArrowheads="1"/>
          </p:cNvSpPr>
          <p:nvPr/>
        </p:nvSpPr>
        <p:spPr bwMode="auto">
          <a:xfrm>
            <a:off x="6492875" y="2890838"/>
            <a:ext cx="998538"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a:solidFill>
                  <a:srgbClr val="FF0000"/>
                </a:solidFill>
                <a:latin typeface="Rockwell" pitchFamily="18" charset="0"/>
              </a:rPr>
              <a:t>3.900 MHz</a:t>
            </a:r>
          </a:p>
        </p:txBody>
      </p:sp>
      <p:sp>
        <p:nvSpPr>
          <p:cNvPr id="17423" name="Line 15"/>
          <p:cNvSpPr>
            <a:spLocks noChangeShapeType="1"/>
          </p:cNvSpPr>
          <p:nvPr/>
        </p:nvSpPr>
        <p:spPr bwMode="auto">
          <a:xfrm>
            <a:off x="3113088" y="5233988"/>
            <a:ext cx="422275" cy="0"/>
          </a:xfrm>
          <a:prstGeom prst="line">
            <a:avLst/>
          </a:prstGeom>
          <a:noFill/>
          <a:ln w="28575" cap="sq">
            <a:solidFill>
              <a:srgbClr val="FF0000"/>
            </a:solidFill>
            <a:round/>
            <a:headEnd type="none" w="sm" len="sm"/>
            <a:tailEnd type="none" w="sm" len="sm"/>
          </a:ln>
          <a:effectLst/>
        </p:spPr>
        <p:txBody>
          <a:bodyPr wrap="none"/>
          <a:lstStyle/>
          <a:p>
            <a:endParaRPr lang="en-US"/>
          </a:p>
        </p:txBody>
      </p:sp>
      <p:sp>
        <p:nvSpPr>
          <p:cNvPr id="17424" name="Line 16"/>
          <p:cNvSpPr>
            <a:spLocks noChangeShapeType="1"/>
          </p:cNvSpPr>
          <p:nvPr/>
        </p:nvSpPr>
        <p:spPr bwMode="auto">
          <a:xfrm flipH="1" flipV="1">
            <a:off x="2036763" y="4197350"/>
            <a:ext cx="1498600" cy="1036638"/>
          </a:xfrm>
          <a:prstGeom prst="line">
            <a:avLst/>
          </a:prstGeom>
          <a:noFill/>
          <a:ln w="28575" cap="sq">
            <a:solidFill>
              <a:srgbClr val="FF0000"/>
            </a:solidFill>
            <a:round/>
            <a:headEnd type="none" w="sm" len="sm"/>
            <a:tailEnd type="stealth" w="lg" len="lg"/>
          </a:ln>
          <a:effectLst/>
        </p:spPr>
        <p:txBody>
          <a:bodyPr wrap="none"/>
          <a:lstStyle/>
          <a:p>
            <a:endParaRPr lang="en-US"/>
          </a:p>
        </p:txBody>
      </p:sp>
      <p:sp>
        <p:nvSpPr>
          <p:cNvPr id="17425" name="Line 17"/>
          <p:cNvSpPr>
            <a:spLocks noChangeShapeType="1"/>
          </p:cNvSpPr>
          <p:nvPr/>
        </p:nvSpPr>
        <p:spPr bwMode="auto">
          <a:xfrm flipV="1">
            <a:off x="3535363" y="4119563"/>
            <a:ext cx="1112837" cy="1114425"/>
          </a:xfrm>
          <a:prstGeom prst="line">
            <a:avLst/>
          </a:prstGeom>
          <a:noFill/>
          <a:ln w="28575" cap="sq">
            <a:solidFill>
              <a:srgbClr val="FF0000"/>
            </a:solidFill>
            <a:round/>
            <a:headEnd type="none" w="sm" len="sm"/>
            <a:tailEnd type="stealth" w="lg" len="lg"/>
          </a:ln>
          <a:effectLst/>
        </p:spPr>
        <p:txBody>
          <a:bodyPr wrap="none"/>
          <a:lstStyle/>
          <a:p>
            <a:endParaRPr lang="en-US"/>
          </a:p>
        </p:txBody>
      </p:sp>
      <p:sp>
        <p:nvSpPr>
          <p:cNvPr id="4107267" name="Rectangle 3"/>
          <p:cNvSpPr>
            <a:spLocks noChangeArrowheads="1"/>
          </p:cNvSpPr>
          <p:nvPr/>
        </p:nvSpPr>
        <p:spPr bwMode="auto">
          <a:xfrm>
            <a:off x="0" y="1470025"/>
            <a:ext cx="8950325" cy="1366838"/>
          </a:xfrm>
          <a:prstGeom prst="rect">
            <a:avLst/>
          </a:prstGeom>
          <a:noFill/>
          <a:ln w="9525">
            <a:noFill/>
            <a:miter lim="800000"/>
            <a:headEnd/>
            <a:tailEnd/>
          </a:ln>
        </p:spPr>
        <p:txBody>
          <a:bodyPr/>
          <a:lstStyle/>
          <a:p>
            <a:pPr marL="381000" indent="-381000">
              <a:spcBef>
                <a:spcPct val="20000"/>
              </a:spcBef>
              <a:buClr>
                <a:srgbClr val="FF1515"/>
              </a:buClr>
              <a:buFont typeface="Wingdings" pitchFamily="2" charset="2"/>
              <a:buChar char="Ø"/>
            </a:pPr>
            <a:r>
              <a:rPr lang="en-US" sz="2000">
                <a:latin typeface="Rockwell" pitchFamily="18" charset="0"/>
              </a:rPr>
              <a:t>A frequency of 3,900 kHz is within the General Class portion of the 75 meter band. </a:t>
            </a:r>
            <a:r>
              <a:rPr lang="en-US" sz="1000">
                <a:latin typeface="Rockwell" pitchFamily="18" charset="0"/>
              </a:rPr>
              <a:t>(G1A07)</a:t>
            </a:r>
          </a:p>
          <a:p>
            <a:pPr marL="838200" lvl="1" indent="-381000">
              <a:spcBef>
                <a:spcPct val="20000"/>
              </a:spcBef>
              <a:buClr>
                <a:srgbClr val="FF1515"/>
              </a:buClr>
              <a:buFontTx/>
              <a:buChar char="•"/>
            </a:pPr>
            <a:endParaRPr lang="en-US" sz="100">
              <a:latin typeface="Rockwell" pitchFamily="18" charset="0"/>
            </a:endParaRPr>
          </a:p>
          <a:p>
            <a:pPr marL="381000" indent="-381000">
              <a:spcBef>
                <a:spcPct val="20000"/>
              </a:spcBef>
              <a:buClr>
                <a:srgbClr val="FF1515"/>
              </a:buClr>
            </a:pPr>
            <a:endParaRPr lang="en-US">
              <a:latin typeface="Rockwell" pitchFamily="18" charset="0"/>
            </a:endParaRPr>
          </a:p>
        </p:txBody>
      </p:sp>
      <p:sp>
        <p:nvSpPr>
          <p:cNvPr id="17427" name="Line 19"/>
          <p:cNvSpPr>
            <a:spLocks noChangeShapeType="1"/>
          </p:cNvSpPr>
          <p:nvPr/>
        </p:nvSpPr>
        <p:spPr bwMode="auto">
          <a:xfrm>
            <a:off x="2266950" y="1816100"/>
            <a:ext cx="1076325" cy="0"/>
          </a:xfrm>
          <a:prstGeom prst="line">
            <a:avLst/>
          </a:prstGeom>
          <a:noFill/>
          <a:ln w="28575" cap="sq">
            <a:solidFill>
              <a:srgbClr val="FF0000"/>
            </a:solidFill>
            <a:round/>
            <a:headEnd type="none" w="sm" len="sm"/>
            <a:tailEnd type="none" w="sm" len="sm"/>
          </a:ln>
          <a:effectLst/>
        </p:spPr>
        <p:txBody>
          <a:bodyPr wrap="none"/>
          <a:lstStyle/>
          <a:p>
            <a:endParaRPr lang="en-US"/>
          </a:p>
        </p:txBody>
      </p:sp>
      <p:sp>
        <p:nvSpPr>
          <p:cNvPr id="17428" name="Line 20"/>
          <p:cNvSpPr>
            <a:spLocks noChangeShapeType="1"/>
          </p:cNvSpPr>
          <p:nvPr/>
        </p:nvSpPr>
        <p:spPr bwMode="auto">
          <a:xfrm>
            <a:off x="2921000" y="1816100"/>
            <a:ext cx="3724275" cy="1497013"/>
          </a:xfrm>
          <a:prstGeom prst="line">
            <a:avLst/>
          </a:prstGeom>
          <a:noFill/>
          <a:ln w="28575" cap="sq">
            <a:solidFill>
              <a:srgbClr val="FF0000"/>
            </a:solidFill>
            <a:round/>
            <a:headEnd type="none" w="sm" len="sm"/>
            <a:tailEnd type="stealth" w="lg" len="lg"/>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7267">
                                            <p:txEl>
                                              <p:pRg st="0" end="0"/>
                                            </p:txEl>
                                          </p:spTgt>
                                        </p:tgtEl>
                                        <p:attrNameLst>
                                          <p:attrName>style.visibility</p:attrName>
                                        </p:attrNameLst>
                                      </p:cBhvr>
                                      <p:to>
                                        <p:strVal val="visible"/>
                                      </p:to>
                                    </p:set>
                                    <p:animEffect transition="in" filter="wipe(up)">
                                      <p:cBhvr>
                                        <p:cTn id="7" dur="500"/>
                                        <p:tgtEl>
                                          <p:spTgt spid="4107267">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1000"/>
                                  </p:stCondLst>
                                  <p:childTnLst>
                                    <p:set>
                                      <p:cBhvr>
                                        <p:cTn id="10" dur="1" fill="hold">
                                          <p:stCondLst>
                                            <p:cond delay="0"/>
                                          </p:stCondLst>
                                        </p:cTn>
                                        <p:tgtEl>
                                          <p:spTgt spid="17413"/>
                                        </p:tgtEl>
                                        <p:attrNameLst>
                                          <p:attrName>style.visibility</p:attrName>
                                        </p:attrNameLst>
                                      </p:cBhvr>
                                      <p:to>
                                        <p:strVal val="visible"/>
                                      </p:to>
                                    </p:set>
                                    <p:anim calcmode="lin" valueType="num">
                                      <p:cBhvr>
                                        <p:cTn id="11" dur="500" fill="hold"/>
                                        <p:tgtEl>
                                          <p:spTgt spid="17413"/>
                                        </p:tgtEl>
                                        <p:attrNameLst>
                                          <p:attrName>ppt_w</p:attrName>
                                        </p:attrNameLst>
                                      </p:cBhvr>
                                      <p:tavLst>
                                        <p:tav tm="0">
                                          <p:val>
                                            <p:fltVal val="0"/>
                                          </p:val>
                                        </p:tav>
                                        <p:tav tm="100000">
                                          <p:val>
                                            <p:strVal val="#ppt_w"/>
                                          </p:val>
                                        </p:tav>
                                      </p:tavLst>
                                    </p:anim>
                                    <p:anim calcmode="lin" valueType="num">
                                      <p:cBhvr>
                                        <p:cTn id="12" dur="500" fill="hold"/>
                                        <p:tgtEl>
                                          <p:spTgt spid="1741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27"/>
                                        </p:tgtEl>
                                        <p:attrNameLst>
                                          <p:attrName>style.visibility</p:attrName>
                                        </p:attrNameLst>
                                      </p:cBhvr>
                                      <p:to>
                                        <p:strVal val="visible"/>
                                      </p:to>
                                    </p:set>
                                    <p:animEffect transition="in" filter="wipe(left)">
                                      <p:cBhvr>
                                        <p:cTn id="17" dur="500"/>
                                        <p:tgtEl>
                                          <p:spTgt spid="17427"/>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7428"/>
                                        </p:tgtEl>
                                        <p:attrNameLst>
                                          <p:attrName>style.visibility</p:attrName>
                                        </p:attrNameLst>
                                      </p:cBhvr>
                                      <p:to>
                                        <p:strVal val="visible"/>
                                      </p:to>
                                    </p:set>
                                    <p:animEffect transition="in" filter="wipe(up)">
                                      <p:cBhvr>
                                        <p:cTn id="21" dur="500"/>
                                        <p:tgtEl>
                                          <p:spTgt spid="17428"/>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17417"/>
                                        </p:tgtEl>
                                        <p:attrNameLst>
                                          <p:attrName>style.visibility</p:attrName>
                                        </p:attrNameLst>
                                      </p:cBhvr>
                                      <p:to>
                                        <p:strVal val="visible"/>
                                      </p:to>
                                    </p:set>
                                    <p:anim calcmode="lin" valueType="num">
                                      <p:cBhvr>
                                        <p:cTn id="24" dur="500" fill="hold"/>
                                        <p:tgtEl>
                                          <p:spTgt spid="17417"/>
                                        </p:tgtEl>
                                        <p:attrNameLst>
                                          <p:attrName>ppt_w</p:attrName>
                                        </p:attrNameLst>
                                      </p:cBhvr>
                                      <p:tavLst>
                                        <p:tav tm="0">
                                          <p:val>
                                            <p:fltVal val="0"/>
                                          </p:val>
                                        </p:tav>
                                        <p:tav tm="100000">
                                          <p:val>
                                            <p:strVal val="#ppt_w"/>
                                          </p:val>
                                        </p:tav>
                                      </p:tavLst>
                                    </p:anim>
                                    <p:anim calcmode="lin" valueType="num">
                                      <p:cBhvr>
                                        <p:cTn id="25" dur="500" fill="hold"/>
                                        <p:tgtEl>
                                          <p:spTgt spid="1741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7420"/>
                                        </p:tgtEl>
                                        <p:attrNameLst>
                                          <p:attrName>style.visibility</p:attrName>
                                        </p:attrNameLst>
                                      </p:cBhvr>
                                      <p:to>
                                        <p:strVal val="visible"/>
                                      </p:to>
                                    </p:set>
                                    <p:anim calcmode="lin" valueType="num">
                                      <p:cBhvr>
                                        <p:cTn id="28" dur="500" fill="hold"/>
                                        <p:tgtEl>
                                          <p:spTgt spid="17420"/>
                                        </p:tgtEl>
                                        <p:attrNameLst>
                                          <p:attrName>ppt_w</p:attrName>
                                        </p:attrNameLst>
                                      </p:cBhvr>
                                      <p:tavLst>
                                        <p:tav tm="0">
                                          <p:val>
                                            <p:fltVal val="0"/>
                                          </p:val>
                                        </p:tav>
                                        <p:tav tm="100000">
                                          <p:val>
                                            <p:strVal val="#ppt_w"/>
                                          </p:val>
                                        </p:tav>
                                      </p:tavLst>
                                    </p:anim>
                                    <p:anim calcmode="lin" valueType="num">
                                      <p:cBhvr>
                                        <p:cTn id="29" dur="500" fill="hold"/>
                                        <p:tgtEl>
                                          <p:spTgt spid="17420"/>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414"/>
                                        </p:tgtEl>
                                        <p:attrNameLst>
                                          <p:attrName>style.visibility</p:attrName>
                                        </p:attrNameLst>
                                      </p:cBhvr>
                                      <p:to>
                                        <p:strVal val="visible"/>
                                      </p:to>
                                    </p:set>
                                    <p:animEffect transition="in" filter="wipe(left)">
                                      <p:cBhvr>
                                        <p:cTn id="34" dur="500"/>
                                        <p:tgtEl>
                                          <p:spTgt spid="17414"/>
                                        </p:tgtEl>
                                      </p:cBhvr>
                                    </p:animEffect>
                                  </p:childTnLst>
                                </p:cTn>
                              </p:par>
                            </p:childTnLst>
                          </p:cTn>
                        </p:par>
                        <p:par>
                          <p:cTn id="35" fill="hold" nodeType="afterGroup">
                            <p:stCondLst>
                              <p:cond delay="500"/>
                            </p:stCondLst>
                            <p:childTnLst>
                              <p:par>
                                <p:cTn id="36" presetID="22" presetClass="entr" presetSubtype="8" fill="hold" grpId="0" nodeType="afterEffect">
                                  <p:stCondLst>
                                    <p:cond delay="1000"/>
                                  </p:stCondLst>
                                  <p:childTnLst>
                                    <p:set>
                                      <p:cBhvr>
                                        <p:cTn id="37" dur="1" fill="hold">
                                          <p:stCondLst>
                                            <p:cond delay="0"/>
                                          </p:stCondLst>
                                        </p:cTn>
                                        <p:tgtEl>
                                          <p:spTgt spid="17423"/>
                                        </p:tgtEl>
                                        <p:attrNameLst>
                                          <p:attrName>style.visibility</p:attrName>
                                        </p:attrNameLst>
                                      </p:cBhvr>
                                      <p:to>
                                        <p:strVal val="visible"/>
                                      </p:to>
                                    </p:set>
                                    <p:animEffect transition="in" filter="wipe(left)">
                                      <p:cBhvr>
                                        <p:cTn id="38" dur="500"/>
                                        <p:tgtEl>
                                          <p:spTgt spid="17423"/>
                                        </p:tgtEl>
                                      </p:cBhvr>
                                    </p:animEffect>
                                  </p:childTnLst>
                                </p:cTn>
                              </p:par>
                            </p:childTnLst>
                          </p:cTn>
                        </p:par>
                        <p:par>
                          <p:cTn id="39" fill="hold" nodeType="afterGroup">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17424"/>
                                        </p:tgtEl>
                                        <p:attrNameLst>
                                          <p:attrName>style.visibility</p:attrName>
                                        </p:attrNameLst>
                                      </p:cBhvr>
                                      <p:to>
                                        <p:strVal val="visible"/>
                                      </p:to>
                                    </p:set>
                                    <p:animEffect transition="in" filter="wipe(down)">
                                      <p:cBhvr>
                                        <p:cTn id="42" dur="500"/>
                                        <p:tgtEl>
                                          <p:spTgt spid="1742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425"/>
                                        </p:tgtEl>
                                        <p:attrNameLst>
                                          <p:attrName>style.visibility</p:attrName>
                                        </p:attrNameLst>
                                      </p:cBhvr>
                                      <p:to>
                                        <p:strVal val="visible"/>
                                      </p:to>
                                    </p:set>
                                    <p:animEffect transition="in" filter="wipe(down)">
                                      <p:cBhvr>
                                        <p:cTn id="45" dur="500"/>
                                        <p:tgtEl>
                                          <p:spTgt spid="1742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415"/>
                                        </p:tgtEl>
                                        <p:attrNameLst>
                                          <p:attrName>style.visibility</p:attrName>
                                        </p:attrNameLst>
                                      </p:cBhvr>
                                      <p:to>
                                        <p:strVal val="visible"/>
                                      </p:to>
                                    </p:set>
                                    <p:animEffect transition="in" filter="wipe(down)">
                                      <p:cBhvr>
                                        <p:cTn id="50"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7" grpId="0" animBg="1"/>
      <p:bldP spid="17420" grpId="0"/>
      <p:bldP spid="17423" grpId="0" animBg="1"/>
      <p:bldP spid="17424" grpId="0" animBg="1"/>
      <p:bldP spid="17425" grpId="0" animBg="1"/>
      <p:bldP spid="17427" grpId="0" animBg="1"/>
      <p:bldP spid="174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758AC61-F03A-4C1A-A6E0-385BB7724B15}" type="slidenum">
              <a:rPr lang="en-US" sz="1400">
                <a:latin typeface="Times New Roman" pitchFamily="18" charset="0"/>
              </a:rPr>
              <a:pPr algn="r"/>
              <a:t>16</a:t>
            </a:fld>
            <a:endParaRPr lang="en-US" sz="1400">
              <a:latin typeface="Times New Roman" pitchFamily="18" charset="0"/>
            </a:endParaRPr>
          </a:p>
        </p:txBody>
      </p:sp>
      <p:sp>
        <p:nvSpPr>
          <p:cNvPr id="18435" name="Rectangle 2"/>
          <p:cNvSpPr>
            <a:spLocks noGrp="1" noChangeArrowheads="1"/>
          </p:cNvSpPr>
          <p:nvPr>
            <p:ph type="title" idx="4294967295"/>
          </p:nvPr>
        </p:nvSpPr>
        <p:spPr>
          <a:xfrm>
            <a:off x="228600" y="395288"/>
            <a:ext cx="8642350" cy="868362"/>
          </a:xfrm>
        </p:spPr>
        <p:txBody>
          <a:bodyPr anchor="t"/>
          <a:lstStyle/>
          <a:p>
            <a:pPr algn="ctr" eaLnBrk="1" hangingPunct="1"/>
            <a:r>
              <a:rPr lang="en-GB" sz="3600" b="1" smtClean="0">
                <a:solidFill>
                  <a:srgbClr val="FFFFFF"/>
                </a:solidFill>
              </a:rPr>
              <a:t>Commission’s Rules</a:t>
            </a:r>
            <a:endParaRPr lang="en-US" sz="3600" smtClean="0"/>
          </a:p>
        </p:txBody>
      </p:sp>
      <p:sp>
        <p:nvSpPr>
          <p:cNvPr id="4104195" name="Rectangle 3"/>
          <p:cNvSpPr>
            <a:spLocks noGrp="1" noChangeArrowheads="1"/>
          </p:cNvSpPr>
          <p:nvPr>
            <p:ph type="body" idx="4294967295"/>
          </p:nvPr>
        </p:nvSpPr>
        <p:spPr>
          <a:xfrm>
            <a:off x="0" y="1585913"/>
            <a:ext cx="9144000" cy="1417637"/>
          </a:xfrm>
        </p:spPr>
        <p:txBody>
          <a:bodyPr/>
          <a:lstStyle/>
          <a:p>
            <a:pPr marL="381000" indent="-381000" eaLnBrk="1" hangingPunct="1">
              <a:buFont typeface="Wingdings" pitchFamily="2" charset="2"/>
              <a:buChar char="Ø"/>
            </a:pPr>
            <a:r>
              <a:rPr lang="en-US" sz="2400" b="1" smtClean="0"/>
              <a:t>General class control operator frequency privileges</a:t>
            </a:r>
            <a:endParaRPr lang="en-US" sz="1400" b="1" smtClean="0"/>
          </a:p>
          <a:p>
            <a:pPr marL="381000" indent="-381000" eaLnBrk="1" hangingPunct="1">
              <a:buFont typeface="Wingdings" pitchFamily="2" charset="2"/>
              <a:buNone/>
            </a:pPr>
            <a:endParaRPr lang="en-US" sz="700" b="1" smtClean="0"/>
          </a:p>
          <a:p>
            <a:pPr marL="838200" lvl="1" indent="-381000" eaLnBrk="1" hangingPunct="1"/>
            <a:r>
              <a:rPr lang="en-US" smtClean="0"/>
              <a:t>The 14,305 kHz frequency is within the General class portion of the 20-meter phone band</a:t>
            </a:r>
            <a:r>
              <a:rPr lang="en-US" b="1" smtClean="0"/>
              <a:t>. </a:t>
            </a:r>
            <a:r>
              <a:rPr lang="en-US" sz="1000" smtClean="0"/>
              <a:t>(G1A08)</a:t>
            </a:r>
            <a:endParaRPr lang="en-US" b="1" smtClean="0"/>
          </a:p>
          <a:p>
            <a:pPr marL="381000" indent="-381000" eaLnBrk="1" hangingPunct="1"/>
            <a:endParaRPr lang="en-US" smtClean="0"/>
          </a:p>
        </p:txBody>
      </p:sp>
      <p:sp>
        <p:nvSpPr>
          <p:cNvPr id="4104198" name="Text Box 6"/>
          <p:cNvSpPr txBox="1">
            <a:spLocks noChangeArrowheads="1"/>
          </p:cNvSpPr>
          <p:nvPr/>
        </p:nvSpPr>
        <p:spPr bwMode="auto">
          <a:xfrm>
            <a:off x="2743200" y="6400800"/>
            <a:ext cx="4438650" cy="304800"/>
          </a:xfrm>
          <a:prstGeom prst="rect">
            <a:avLst/>
          </a:prstGeom>
          <a:noFill/>
          <a:ln w="12700" cap="sq">
            <a:noFill/>
            <a:miter lim="800000"/>
            <a:headEnd type="none" w="sm" len="sm"/>
            <a:tailEnd type="none" w="sm" len="sm"/>
          </a:ln>
        </p:spPr>
        <p:txBody>
          <a:bodyPr>
            <a:spAutoFit/>
          </a:bodyPr>
          <a:lstStyle/>
          <a:p>
            <a:pPr>
              <a:spcBef>
                <a:spcPct val="50000"/>
              </a:spcBef>
            </a:pPr>
            <a:r>
              <a:rPr lang="en-US" sz="1400" b="1">
                <a:solidFill>
                  <a:schemeClr val="accent2"/>
                </a:solidFill>
                <a:latin typeface="Rockwell Extra Bold" pitchFamily="18" charset="0"/>
              </a:rPr>
              <a:t>CW, RTTY, phone, image,  and data</a:t>
            </a:r>
            <a:r>
              <a:rPr lang="en-US" sz="1400">
                <a:solidFill>
                  <a:schemeClr val="accent2"/>
                </a:solidFill>
                <a:latin typeface="Rockwell Extra Bold" pitchFamily="18" charset="0"/>
              </a:rPr>
              <a:t> …</a:t>
            </a:r>
            <a:endParaRPr lang="en-US" sz="1400" b="1">
              <a:solidFill>
                <a:schemeClr val="accent2"/>
              </a:solidFill>
              <a:latin typeface="Rockwell Extra Bold" pitchFamily="18" charset="0"/>
            </a:endParaRPr>
          </a:p>
        </p:txBody>
      </p:sp>
      <p:pic>
        <p:nvPicPr>
          <p:cNvPr id="13324" name="Picture 12" descr="20 meter chart"/>
          <p:cNvPicPr>
            <a:picLocks noChangeAspect="1" noChangeArrowheads="1"/>
          </p:cNvPicPr>
          <p:nvPr/>
        </p:nvPicPr>
        <p:blipFill>
          <a:blip r:embed="rId2" cstate="print"/>
          <a:srcRect/>
          <a:stretch>
            <a:fillRect/>
          </a:stretch>
        </p:blipFill>
        <p:spPr bwMode="auto">
          <a:xfrm>
            <a:off x="539750" y="3044825"/>
            <a:ext cx="8382000" cy="3124200"/>
          </a:xfrm>
          <a:prstGeom prst="rect">
            <a:avLst/>
          </a:prstGeom>
          <a:noFill/>
          <a:ln w="9525">
            <a:noFill/>
            <a:miter lim="800000"/>
            <a:headEnd/>
            <a:tailEnd/>
          </a:ln>
        </p:spPr>
      </p:pic>
      <p:sp>
        <p:nvSpPr>
          <p:cNvPr id="4105224" name="Text Box 8"/>
          <p:cNvSpPr txBox="1">
            <a:spLocks noChangeArrowheads="1"/>
          </p:cNvSpPr>
          <p:nvPr/>
        </p:nvSpPr>
        <p:spPr bwMode="auto">
          <a:xfrm>
            <a:off x="7772400" y="2895600"/>
            <a:ext cx="1112838" cy="274638"/>
          </a:xfrm>
          <a:prstGeom prst="rect">
            <a:avLst/>
          </a:prstGeom>
          <a:noFill/>
          <a:ln w="12700" cap="sq">
            <a:noFill/>
            <a:miter lim="800000"/>
            <a:headEnd type="none" w="sm" len="sm"/>
            <a:tailEnd type="none" w="sm" len="sm"/>
          </a:ln>
        </p:spPr>
        <p:txBody>
          <a:bodyPr>
            <a:spAutoFit/>
          </a:bodyPr>
          <a:lstStyle/>
          <a:p>
            <a:pPr>
              <a:spcBef>
                <a:spcPct val="50000"/>
              </a:spcBef>
            </a:pPr>
            <a:r>
              <a:rPr lang="en-US" sz="1200" b="1">
                <a:solidFill>
                  <a:schemeClr val="accent1"/>
                </a:solidFill>
                <a:latin typeface="Rockwell" pitchFamily="18" charset="0"/>
              </a:rPr>
              <a:t>14,305 kHz</a:t>
            </a:r>
          </a:p>
        </p:txBody>
      </p:sp>
      <p:sp>
        <p:nvSpPr>
          <p:cNvPr id="4105223" name="AutoShape 7"/>
          <p:cNvSpPr>
            <a:spLocks noChangeArrowheads="1"/>
          </p:cNvSpPr>
          <p:nvPr/>
        </p:nvSpPr>
        <p:spPr bwMode="auto">
          <a:xfrm rot="-9925948">
            <a:off x="7772400" y="3276600"/>
            <a:ext cx="381000" cy="1371600"/>
          </a:xfrm>
          <a:prstGeom prst="upArrow">
            <a:avLst>
              <a:gd name="adj1" fmla="val 50000"/>
              <a:gd name="adj2" fmla="val 90000"/>
            </a:avLst>
          </a:prstGeom>
          <a:solidFill>
            <a:schemeClr val="accent1"/>
          </a:solidFill>
          <a:ln w="57150">
            <a:solidFill>
              <a:srgbClr val="CC0000"/>
            </a:solidFill>
            <a:miter lim="800000"/>
            <a:headEnd/>
            <a:tailEnd/>
          </a:ln>
        </p:spPr>
        <p:txBody>
          <a:bodyPr rot="10800000" vert="eaVert" wrap="none" anchor="ctr"/>
          <a:lstStyle/>
          <a:p>
            <a:endParaRPr lang="en-US">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4195">
                                            <p:txEl>
                                              <p:pRg st="0" end="0"/>
                                            </p:txEl>
                                          </p:spTgt>
                                        </p:tgtEl>
                                        <p:attrNameLst>
                                          <p:attrName>style.visibility</p:attrName>
                                        </p:attrNameLst>
                                      </p:cBhvr>
                                      <p:to>
                                        <p:strVal val="visible"/>
                                      </p:to>
                                    </p:set>
                                    <p:animEffect transition="in" filter="wipe(up)">
                                      <p:cBhvr>
                                        <p:cTn id="7" dur="500"/>
                                        <p:tgtEl>
                                          <p:spTgt spid="4104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4104195">
                                            <p:txEl>
                                              <p:pRg st="2" end="2"/>
                                            </p:txEl>
                                          </p:spTgt>
                                        </p:tgtEl>
                                        <p:attrNameLst>
                                          <p:attrName>style.visibility</p:attrName>
                                        </p:attrNameLst>
                                      </p:cBhvr>
                                      <p:to>
                                        <p:strVal val="visible"/>
                                      </p:to>
                                    </p:set>
                                    <p:anim calcmode="lin" valueType="num">
                                      <p:cBhvr additive="base">
                                        <p:cTn id="12" dur="500" fill="hold"/>
                                        <p:tgtEl>
                                          <p:spTgt spid="4104195">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04195">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3" presetClass="entr" presetSubtype="16" fill="hold" nodeType="afterEffect">
                                  <p:stCondLst>
                                    <p:cond delay="0"/>
                                  </p:stCondLst>
                                  <p:childTnLst>
                                    <p:set>
                                      <p:cBhvr>
                                        <p:cTn id="16" dur="1" fill="hold">
                                          <p:stCondLst>
                                            <p:cond delay="0"/>
                                          </p:stCondLst>
                                        </p:cTn>
                                        <p:tgtEl>
                                          <p:spTgt spid="13324"/>
                                        </p:tgtEl>
                                        <p:attrNameLst>
                                          <p:attrName>style.visibility</p:attrName>
                                        </p:attrNameLst>
                                      </p:cBhvr>
                                      <p:to>
                                        <p:strVal val="visible"/>
                                      </p:to>
                                    </p:set>
                                    <p:anim calcmode="lin" valueType="num">
                                      <p:cBhvr>
                                        <p:cTn id="17" dur="2000" fill="hold"/>
                                        <p:tgtEl>
                                          <p:spTgt spid="13324"/>
                                        </p:tgtEl>
                                        <p:attrNameLst>
                                          <p:attrName>ppt_w</p:attrName>
                                        </p:attrNameLst>
                                      </p:cBhvr>
                                      <p:tavLst>
                                        <p:tav tm="0">
                                          <p:val>
                                            <p:fltVal val="0"/>
                                          </p:val>
                                        </p:tav>
                                        <p:tav tm="100000">
                                          <p:val>
                                            <p:strVal val="#ppt_w"/>
                                          </p:val>
                                        </p:tav>
                                      </p:tavLst>
                                    </p:anim>
                                    <p:anim calcmode="lin" valueType="num">
                                      <p:cBhvr>
                                        <p:cTn id="18" dur="2000" fill="hold"/>
                                        <p:tgtEl>
                                          <p:spTgt spid="1332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2500"/>
                            </p:stCondLst>
                            <p:childTnLst>
                              <p:par>
                                <p:cTn id="20" presetID="52" presetClass="entr" presetSubtype="0" fill="hold" grpId="0" nodeType="afterEffect">
                                  <p:stCondLst>
                                    <p:cond delay="0"/>
                                  </p:stCondLst>
                                  <p:childTnLst>
                                    <p:set>
                                      <p:cBhvr>
                                        <p:cTn id="21" dur="1" fill="hold">
                                          <p:stCondLst>
                                            <p:cond delay="0"/>
                                          </p:stCondLst>
                                        </p:cTn>
                                        <p:tgtEl>
                                          <p:spTgt spid="4105223"/>
                                        </p:tgtEl>
                                        <p:attrNameLst>
                                          <p:attrName>style.visibility</p:attrName>
                                        </p:attrNameLst>
                                      </p:cBhvr>
                                      <p:to>
                                        <p:strVal val="visible"/>
                                      </p:to>
                                    </p:set>
                                    <p:animScale>
                                      <p:cBhvr>
                                        <p:cTn id="22" dur="1000" decel="50000" fill="hold">
                                          <p:stCondLst>
                                            <p:cond delay="0"/>
                                          </p:stCondLst>
                                        </p:cTn>
                                        <p:tgtEl>
                                          <p:spTgt spid="41052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105223"/>
                                        </p:tgtEl>
                                        <p:attrNameLst>
                                          <p:attrName>ppt_x</p:attrName>
                                          <p:attrName>ppt_y</p:attrName>
                                        </p:attrNameLst>
                                      </p:cBhvr>
                                    </p:animMotion>
                                    <p:animEffect transition="in" filter="fade">
                                      <p:cBhvr>
                                        <p:cTn id="24" dur="1000"/>
                                        <p:tgtEl>
                                          <p:spTgt spid="4105223"/>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4105224"/>
                                        </p:tgtEl>
                                        <p:attrNameLst>
                                          <p:attrName>style.visibility</p:attrName>
                                        </p:attrNameLst>
                                      </p:cBhvr>
                                      <p:to>
                                        <p:strVal val="visible"/>
                                      </p:to>
                                    </p:set>
                                    <p:animScale>
                                      <p:cBhvr>
                                        <p:cTn id="27" dur="2000" decel="50000" fill="hold">
                                          <p:stCondLst>
                                            <p:cond delay="0"/>
                                          </p:stCondLst>
                                        </p:cTn>
                                        <p:tgtEl>
                                          <p:spTgt spid="41052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4105224"/>
                                        </p:tgtEl>
                                        <p:attrNameLst>
                                          <p:attrName>ppt_x</p:attrName>
                                          <p:attrName>ppt_y</p:attrName>
                                        </p:attrNameLst>
                                      </p:cBhvr>
                                    </p:animMotion>
                                    <p:animEffect transition="in" filter="fade">
                                      <p:cBhvr>
                                        <p:cTn id="29" dur="2000"/>
                                        <p:tgtEl>
                                          <p:spTgt spid="4105224"/>
                                        </p:tgtEl>
                                      </p:cBhvr>
                                    </p:animEffect>
                                  </p:childTnLst>
                                </p:cTn>
                              </p:par>
                            </p:childTnLst>
                          </p:cTn>
                        </p:par>
                        <p:par>
                          <p:cTn id="30" fill="hold" nodeType="afterGroup">
                            <p:stCondLst>
                              <p:cond delay="4500"/>
                            </p:stCondLst>
                            <p:childTnLst>
                              <p:par>
                                <p:cTn id="31" presetID="2" presetClass="entr" presetSubtype="4" fill="hold" grpId="0" nodeType="afterEffect">
                                  <p:stCondLst>
                                    <p:cond delay="0"/>
                                  </p:stCondLst>
                                  <p:childTnLst>
                                    <p:set>
                                      <p:cBhvr>
                                        <p:cTn id="32" dur="1" fill="hold">
                                          <p:stCondLst>
                                            <p:cond delay="0"/>
                                          </p:stCondLst>
                                        </p:cTn>
                                        <p:tgtEl>
                                          <p:spTgt spid="4104198"/>
                                        </p:tgtEl>
                                        <p:attrNameLst>
                                          <p:attrName>style.visibility</p:attrName>
                                        </p:attrNameLst>
                                      </p:cBhvr>
                                      <p:to>
                                        <p:strVal val="visible"/>
                                      </p:to>
                                    </p:set>
                                    <p:anim calcmode="lin" valueType="num">
                                      <p:cBhvr additive="base">
                                        <p:cTn id="33" dur="1000" fill="hold"/>
                                        <p:tgtEl>
                                          <p:spTgt spid="4104198"/>
                                        </p:tgtEl>
                                        <p:attrNameLst>
                                          <p:attrName>ppt_x</p:attrName>
                                        </p:attrNameLst>
                                      </p:cBhvr>
                                      <p:tavLst>
                                        <p:tav tm="0">
                                          <p:val>
                                            <p:strVal val="#ppt_x"/>
                                          </p:val>
                                        </p:tav>
                                        <p:tav tm="100000">
                                          <p:val>
                                            <p:strVal val="#ppt_x"/>
                                          </p:val>
                                        </p:tav>
                                      </p:tavLst>
                                    </p:anim>
                                    <p:anim calcmode="lin" valueType="num">
                                      <p:cBhvr additive="base">
                                        <p:cTn id="34" dur="1000" fill="hold"/>
                                        <p:tgtEl>
                                          <p:spTgt spid="4104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198" grpId="0"/>
      <p:bldP spid="4105224" grpId="0"/>
      <p:bldP spid="41052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11485A2-43A2-4020-9000-4125D3F13905}" type="slidenum">
              <a:rPr lang="en-US" sz="1400">
                <a:latin typeface="Times New Roman" pitchFamily="18" charset="0"/>
              </a:rPr>
              <a:pPr algn="r"/>
              <a:t>17</a:t>
            </a:fld>
            <a:endParaRPr lang="en-US" sz="1400">
              <a:latin typeface="Times New Roman" pitchFamily="18" charset="0"/>
            </a:endParaRPr>
          </a:p>
        </p:txBody>
      </p:sp>
      <p:sp>
        <p:nvSpPr>
          <p:cNvPr id="4105219" name="Rectangle 3"/>
          <p:cNvSpPr>
            <a:spLocks noGrp="1" noChangeArrowheads="1"/>
          </p:cNvSpPr>
          <p:nvPr>
            <p:ph type="body" idx="4294967295"/>
          </p:nvPr>
        </p:nvSpPr>
        <p:spPr>
          <a:xfrm>
            <a:off x="250825" y="1508125"/>
            <a:ext cx="8893175" cy="1189038"/>
          </a:xfrm>
        </p:spPr>
        <p:txBody>
          <a:bodyPr/>
          <a:lstStyle/>
          <a:p>
            <a:pPr marL="381000" indent="-381000" eaLnBrk="1" hangingPunct="1">
              <a:buFont typeface="Wingdings" pitchFamily="2" charset="2"/>
              <a:buChar char="Ø"/>
            </a:pPr>
            <a:r>
              <a:rPr lang="en-US" sz="2400" b="1" smtClean="0"/>
              <a:t>General class control operator frequency privileges</a:t>
            </a:r>
            <a:r>
              <a:rPr lang="en-US" b="1" smtClean="0"/>
              <a:t> </a:t>
            </a:r>
            <a:endParaRPr lang="en-US" sz="1400" b="1" smtClean="0"/>
          </a:p>
          <a:p>
            <a:pPr marL="838200" lvl="1" indent="-381000" eaLnBrk="1" hangingPunct="1">
              <a:lnSpc>
                <a:spcPts val="2200"/>
              </a:lnSpc>
            </a:pPr>
            <a:r>
              <a:rPr lang="en-US" smtClean="0"/>
              <a:t>3560 kHz frequency is within the General class portion of the 80-meter band</a:t>
            </a:r>
            <a:r>
              <a:rPr lang="en-US" b="1" smtClean="0"/>
              <a:t>. </a:t>
            </a:r>
            <a:r>
              <a:rPr lang="en-US" sz="1000" b="1" smtClean="0"/>
              <a:t>(</a:t>
            </a:r>
            <a:r>
              <a:rPr lang="en-US" sz="1000" smtClean="0"/>
              <a:t>G1A09)</a:t>
            </a:r>
            <a:endParaRPr lang="en-US" b="1" smtClean="0"/>
          </a:p>
          <a:p>
            <a:pPr marL="381000" indent="-381000" eaLnBrk="1" hangingPunct="1"/>
            <a:endParaRPr lang="en-US" smtClean="0"/>
          </a:p>
        </p:txBody>
      </p:sp>
      <p:sp>
        <p:nvSpPr>
          <p:cNvPr id="4105221" name="Text Box 5"/>
          <p:cNvSpPr txBox="1">
            <a:spLocks noChangeArrowheads="1"/>
          </p:cNvSpPr>
          <p:nvPr/>
        </p:nvSpPr>
        <p:spPr bwMode="auto">
          <a:xfrm>
            <a:off x="3124200" y="6400800"/>
            <a:ext cx="2952750" cy="304800"/>
          </a:xfrm>
          <a:prstGeom prst="rect">
            <a:avLst/>
          </a:prstGeom>
          <a:noFill/>
          <a:ln w="12700" cap="sq">
            <a:noFill/>
            <a:miter lim="800000"/>
            <a:headEnd type="none" w="sm" len="sm"/>
            <a:tailEnd type="none" w="sm" len="sm"/>
          </a:ln>
        </p:spPr>
        <p:txBody>
          <a:bodyPr>
            <a:spAutoFit/>
          </a:bodyPr>
          <a:lstStyle/>
          <a:p>
            <a:pPr>
              <a:spcBef>
                <a:spcPct val="50000"/>
              </a:spcBef>
            </a:pPr>
            <a:r>
              <a:rPr lang="en-US" sz="1400" b="1">
                <a:solidFill>
                  <a:schemeClr val="accent2"/>
                </a:solidFill>
                <a:latin typeface="Rockwell" pitchFamily="18" charset="0"/>
              </a:rPr>
              <a:t>CW, RTTY, phone,  and data …</a:t>
            </a:r>
            <a:endParaRPr lang="en-US" sz="1400">
              <a:solidFill>
                <a:schemeClr val="accent2"/>
              </a:solidFill>
              <a:latin typeface="Rockwell Extra Bold" pitchFamily="18" charset="0"/>
            </a:endParaRPr>
          </a:p>
        </p:txBody>
      </p:sp>
      <p:pic>
        <p:nvPicPr>
          <p:cNvPr id="152582" name="Picture 6" descr="80 meter chart"/>
          <p:cNvPicPr>
            <a:picLocks noChangeAspect="1" noChangeArrowheads="1"/>
          </p:cNvPicPr>
          <p:nvPr/>
        </p:nvPicPr>
        <p:blipFill>
          <a:blip r:embed="rId2" cstate="print"/>
          <a:srcRect/>
          <a:stretch>
            <a:fillRect/>
          </a:stretch>
        </p:blipFill>
        <p:spPr bwMode="auto">
          <a:xfrm>
            <a:off x="615950" y="2852738"/>
            <a:ext cx="8077200" cy="3051175"/>
          </a:xfrm>
          <a:prstGeom prst="rect">
            <a:avLst/>
          </a:prstGeom>
          <a:noFill/>
          <a:ln w="9525">
            <a:noFill/>
            <a:miter lim="800000"/>
            <a:headEnd/>
            <a:tailEnd/>
          </a:ln>
        </p:spPr>
      </p:pic>
      <p:sp>
        <p:nvSpPr>
          <p:cNvPr id="4105223" name="AutoShape 7"/>
          <p:cNvSpPr>
            <a:spLocks noChangeArrowheads="1"/>
          </p:cNvSpPr>
          <p:nvPr/>
        </p:nvSpPr>
        <p:spPr bwMode="auto">
          <a:xfrm rot="-673993">
            <a:off x="1614488" y="4849813"/>
            <a:ext cx="422275" cy="1606550"/>
          </a:xfrm>
          <a:prstGeom prst="upArrow">
            <a:avLst>
              <a:gd name="adj1" fmla="val 50000"/>
              <a:gd name="adj2" fmla="val 95113"/>
            </a:avLst>
          </a:prstGeom>
          <a:solidFill>
            <a:schemeClr val="accent1"/>
          </a:solidFill>
          <a:ln w="57150">
            <a:solidFill>
              <a:srgbClr val="CC0000"/>
            </a:solidFill>
            <a:miter lim="800000"/>
            <a:headEnd/>
            <a:tailEnd/>
          </a:ln>
        </p:spPr>
        <p:txBody>
          <a:bodyPr vert="eaVert" wrap="none" anchor="ctr"/>
          <a:lstStyle/>
          <a:p>
            <a:endParaRPr lang="en-US">
              <a:latin typeface="Rockwell" pitchFamily="18" charset="0"/>
            </a:endParaRPr>
          </a:p>
        </p:txBody>
      </p:sp>
      <p:sp>
        <p:nvSpPr>
          <p:cNvPr id="4105224" name="Text Box 8"/>
          <p:cNvSpPr txBox="1">
            <a:spLocks noChangeArrowheads="1"/>
          </p:cNvSpPr>
          <p:nvPr/>
        </p:nvSpPr>
        <p:spPr bwMode="auto">
          <a:xfrm>
            <a:off x="1922463" y="6424613"/>
            <a:ext cx="960437" cy="274637"/>
          </a:xfrm>
          <a:prstGeom prst="rect">
            <a:avLst/>
          </a:prstGeom>
          <a:noFill/>
          <a:ln w="12700" cap="sq">
            <a:noFill/>
            <a:miter lim="800000"/>
            <a:headEnd type="none" w="sm" len="sm"/>
            <a:tailEnd type="none" w="sm" len="sm"/>
          </a:ln>
        </p:spPr>
        <p:txBody>
          <a:bodyPr>
            <a:spAutoFit/>
          </a:bodyPr>
          <a:lstStyle/>
          <a:p>
            <a:pPr>
              <a:spcBef>
                <a:spcPct val="50000"/>
              </a:spcBef>
            </a:pPr>
            <a:r>
              <a:rPr lang="en-US" sz="1200" b="1">
                <a:solidFill>
                  <a:schemeClr val="accent1"/>
                </a:solidFill>
                <a:latin typeface="Rockwell" pitchFamily="18" charset="0"/>
              </a:rPr>
              <a:t>3560 kHz</a:t>
            </a:r>
          </a:p>
        </p:txBody>
      </p:sp>
      <p:sp>
        <p:nvSpPr>
          <p:cNvPr id="19464" name="Rectangle 9"/>
          <p:cNvSpPr>
            <a:spLocks noGrp="1" noChangeArrowheads="1"/>
          </p:cNvSpPr>
          <p:nvPr>
            <p:ph type="title" idx="4294967295"/>
          </p:nvPr>
        </p:nvSpPr>
        <p:spPr>
          <a:xfrm>
            <a:off x="279400" y="395288"/>
            <a:ext cx="8642350" cy="868362"/>
          </a:xfrm>
          <a:noFill/>
        </p:spPr>
        <p:txBody>
          <a:bodyPr anchor="t"/>
          <a:lstStyle/>
          <a:p>
            <a:pPr algn="ctr"/>
            <a:r>
              <a:rPr lang="en-GB" sz="3600" b="1" smtClean="0"/>
              <a:t>Commission’s Rules</a:t>
            </a:r>
            <a:endParaRPr lang="en-US" sz="36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5219">
                                            <p:txEl>
                                              <p:pRg st="0" end="0"/>
                                            </p:txEl>
                                          </p:spTgt>
                                        </p:tgtEl>
                                        <p:attrNameLst>
                                          <p:attrName>style.visibility</p:attrName>
                                        </p:attrNameLst>
                                      </p:cBhvr>
                                      <p:to>
                                        <p:strVal val="visible"/>
                                      </p:to>
                                    </p:set>
                                    <p:animEffect transition="in" filter="wipe(up)">
                                      <p:cBhvr>
                                        <p:cTn id="7" dur="500"/>
                                        <p:tgtEl>
                                          <p:spTgt spid="4105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05219">
                                            <p:txEl>
                                              <p:pRg st="1" end="1"/>
                                            </p:txEl>
                                          </p:spTgt>
                                        </p:tgtEl>
                                        <p:attrNameLst>
                                          <p:attrName>style.visibility</p:attrName>
                                        </p:attrNameLst>
                                      </p:cBhvr>
                                      <p:to>
                                        <p:strVal val="visible"/>
                                      </p:to>
                                    </p:set>
                                    <p:animEffect transition="in" filter="wipe(left)">
                                      <p:cBhvr>
                                        <p:cTn id="12" dur="500"/>
                                        <p:tgtEl>
                                          <p:spTgt spid="4105219">
                                            <p:txEl>
                                              <p:pRg st="1" end="1"/>
                                            </p:txEl>
                                          </p:spTgt>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152582"/>
                                        </p:tgtEl>
                                        <p:attrNameLst>
                                          <p:attrName>style.visibility</p:attrName>
                                        </p:attrNameLst>
                                      </p:cBhvr>
                                      <p:to>
                                        <p:strVal val="visible"/>
                                      </p:to>
                                    </p:set>
                                    <p:anim calcmode="lin" valueType="num">
                                      <p:cBhvr>
                                        <p:cTn id="16" dur="2000" fill="hold"/>
                                        <p:tgtEl>
                                          <p:spTgt spid="152582"/>
                                        </p:tgtEl>
                                        <p:attrNameLst>
                                          <p:attrName>ppt_w</p:attrName>
                                        </p:attrNameLst>
                                      </p:cBhvr>
                                      <p:tavLst>
                                        <p:tav tm="0">
                                          <p:val>
                                            <p:fltVal val="0"/>
                                          </p:val>
                                        </p:tav>
                                        <p:tav tm="100000">
                                          <p:val>
                                            <p:strVal val="#ppt_w"/>
                                          </p:val>
                                        </p:tav>
                                      </p:tavLst>
                                    </p:anim>
                                    <p:anim calcmode="lin" valueType="num">
                                      <p:cBhvr>
                                        <p:cTn id="17" dur="2000" fill="hold"/>
                                        <p:tgtEl>
                                          <p:spTgt spid="152582"/>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52" presetClass="entr" presetSubtype="0" fill="hold" grpId="0" nodeType="afterEffect">
                                  <p:stCondLst>
                                    <p:cond delay="0"/>
                                  </p:stCondLst>
                                  <p:childTnLst>
                                    <p:set>
                                      <p:cBhvr>
                                        <p:cTn id="20" dur="1" fill="hold">
                                          <p:stCondLst>
                                            <p:cond delay="0"/>
                                          </p:stCondLst>
                                        </p:cTn>
                                        <p:tgtEl>
                                          <p:spTgt spid="4105223"/>
                                        </p:tgtEl>
                                        <p:attrNameLst>
                                          <p:attrName>style.visibility</p:attrName>
                                        </p:attrNameLst>
                                      </p:cBhvr>
                                      <p:to>
                                        <p:strVal val="visible"/>
                                      </p:to>
                                    </p:set>
                                    <p:animScale>
                                      <p:cBhvr>
                                        <p:cTn id="21" dur="1000" decel="50000" fill="hold">
                                          <p:stCondLst>
                                            <p:cond delay="0"/>
                                          </p:stCondLst>
                                        </p:cTn>
                                        <p:tgtEl>
                                          <p:spTgt spid="41052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105223"/>
                                        </p:tgtEl>
                                        <p:attrNameLst>
                                          <p:attrName>ppt_x</p:attrName>
                                          <p:attrName>ppt_y</p:attrName>
                                        </p:attrNameLst>
                                      </p:cBhvr>
                                    </p:animMotion>
                                    <p:animEffect transition="in" filter="fade">
                                      <p:cBhvr>
                                        <p:cTn id="23" dur="1000"/>
                                        <p:tgtEl>
                                          <p:spTgt spid="4105223"/>
                                        </p:tgtEl>
                                      </p:cBhvr>
                                    </p:animEffect>
                                  </p:childTnLst>
                                </p:cTn>
                              </p:par>
                            </p:childTnLst>
                          </p:cTn>
                        </p:par>
                        <p:par>
                          <p:cTn id="24" fill="hold" nodeType="afterGroup">
                            <p:stCondLst>
                              <p:cond delay="3500"/>
                            </p:stCondLst>
                            <p:childTnLst>
                              <p:par>
                                <p:cTn id="25" presetID="52" presetClass="entr" presetSubtype="0" fill="hold" grpId="0" nodeType="afterEffect">
                                  <p:stCondLst>
                                    <p:cond delay="0"/>
                                  </p:stCondLst>
                                  <p:childTnLst>
                                    <p:set>
                                      <p:cBhvr>
                                        <p:cTn id="26" dur="1" fill="hold">
                                          <p:stCondLst>
                                            <p:cond delay="0"/>
                                          </p:stCondLst>
                                        </p:cTn>
                                        <p:tgtEl>
                                          <p:spTgt spid="4105224"/>
                                        </p:tgtEl>
                                        <p:attrNameLst>
                                          <p:attrName>style.visibility</p:attrName>
                                        </p:attrNameLst>
                                      </p:cBhvr>
                                      <p:to>
                                        <p:strVal val="visible"/>
                                      </p:to>
                                    </p:set>
                                    <p:animScale>
                                      <p:cBhvr>
                                        <p:cTn id="27" dur="1000" decel="50000" fill="hold">
                                          <p:stCondLst>
                                            <p:cond delay="0"/>
                                          </p:stCondLst>
                                        </p:cTn>
                                        <p:tgtEl>
                                          <p:spTgt spid="41052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105224"/>
                                        </p:tgtEl>
                                        <p:attrNameLst>
                                          <p:attrName>ppt_x</p:attrName>
                                          <p:attrName>ppt_y</p:attrName>
                                        </p:attrNameLst>
                                      </p:cBhvr>
                                    </p:animMotion>
                                    <p:animEffect transition="in" filter="fade">
                                      <p:cBhvr>
                                        <p:cTn id="29" dur="1000"/>
                                        <p:tgtEl>
                                          <p:spTgt spid="4105224"/>
                                        </p:tgtEl>
                                      </p:cBhvr>
                                    </p:animEffect>
                                  </p:childTnLst>
                                </p:cTn>
                              </p:par>
                            </p:childTnLst>
                          </p:cTn>
                        </p:par>
                        <p:par>
                          <p:cTn id="30" fill="hold" nodeType="afterGroup">
                            <p:stCondLst>
                              <p:cond delay="4500"/>
                            </p:stCondLst>
                            <p:childTnLst>
                              <p:par>
                                <p:cTn id="31" presetID="2" presetClass="entr" presetSubtype="4" fill="hold" grpId="0" nodeType="afterEffect">
                                  <p:stCondLst>
                                    <p:cond delay="0"/>
                                  </p:stCondLst>
                                  <p:childTnLst>
                                    <p:set>
                                      <p:cBhvr>
                                        <p:cTn id="32" dur="1" fill="hold">
                                          <p:stCondLst>
                                            <p:cond delay="0"/>
                                          </p:stCondLst>
                                        </p:cTn>
                                        <p:tgtEl>
                                          <p:spTgt spid="4105221"/>
                                        </p:tgtEl>
                                        <p:attrNameLst>
                                          <p:attrName>style.visibility</p:attrName>
                                        </p:attrNameLst>
                                      </p:cBhvr>
                                      <p:to>
                                        <p:strVal val="visible"/>
                                      </p:to>
                                    </p:set>
                                    <p:anim calcmode="lin" valueType="num">
                                      <p:cBhvr additive="base">
                                        <p:cTn id="33" dur="1000" fill="hold"/>
                                        <p:tgtEl>
                                          <p:spTgt spid="4105221"/>
                                        </p:tgtEl>
                                        <p:attrNameLst>
                                          <p:attrName>ppt_x</p:attrName>
                                        </p:attrNameLst>
                                      </p:cBhvr>
                                      <p:tavLst>
                                        <p:tav tm="0">
                                          <p:val>
                                            <p:strVal val="#ppt_x"/>
                                          </p:val>
                                        </p:tav>
                                        <p:tav tm="100000">
                                          <p:val>
                                            <p:strVal val="#ppt_x"/>
                                          </p:val>
                                        </p:tav>
                                      </p:tavLst>
                                    </p:anim>
                                    <p:anim calcmode="lin" valueType="num">
                                      <p:cBhvr additive="base">
                                        <p:cTn id="34" dur="1000" fill="hold"/>
                                        <p:tgtEl>
                                          <p:spTgt spid="4105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221" grpId="0"/>
      <p:bldP spid="4105223" grpId="0" animBg="1"/>
      <p:bldP spid="41052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2B2FBCF-9565-4289-85F5-15B2D96A8877}" type="slidenum">
              <a:rPr lang="en-US" sz="1400">
                <a:latin typeface="Times New Roman" pitchFamily="18" charset="0"/>
              </a:rPr>
              <a:pPr algn="r"/>
              <a:t>18</a:t>
            </a:fld>
            <a:endParaRPr lang="en-US" sz="1400">
              <a:latin typeface="Times New Roman" pitchFamily="18" charset="0"/>
            </a:endParaRPr>
          </a:p>
        </p:txBody>
      </p:sp>
      <p:sp>
        <p:nvSpPr>
          <p:cNvPr id="4103171" name="Rectangle 3"/>
          <p:cNvSpPr>
            <a:spLocks noGrp="1" noChangeArrowheads="1"/>
          </p:cNvSpPr>
          <p:nvPr>
            <p:ph type="body" idx="4294967295"/>
          </p:nvPr>
        </p:nvSpPr>
        <p:spPr>
          <a:xfrm>
            <a:off x="0" y="1508125"/>
            <a:ext cx="9144000" cy="1417638"/>
          </a:xfrm>
        </p:spPr>
        <p:txBody>
          <a:bodyPr/>
          <a:lstStyle/>
          <a:p>
            <a:pPr marL="381000" indent="-381000" eaLnBrk="1" hangingPunct="1">
              <a:lnSpc>
                <a:spcPct val="90000"/>
              </a:lnSpc>
              <a:buFont typeface="Wingdings" pitchFamily="2" charset="2"/>
              <a:buChar char="Ø"/>
            </a:pPr>
            <a:r>
              <a:rPr lang="en-US" sz="2400" b="1" smtClean="0"/>
              <a:t>General class control operator frequency privileges</a:t>
            </a:r>
          </a:p>
          <a:p>
            <a:pPr marL="381000" indent="-381000" eaLnBrk="1" hangingPunct="1">
              <a:lnSpc>
                <a:spcPct val="90000"/>
              </a:lnSpc>
              <a:buFont typeface="Wingdings" pitchFamily="2" charset="2"/>
              <a:buNone/>
            </a:pPr>
            <a:endParaRPr lang="en-US" b="1" smtClean="0"/>
          </a:p>
          <a:p>
            <a:pPr marL="838200" lvl="1" indent="-381000" eaLnBrk="1" hangingPunct="1">
              <a:lnSpc>
                <a:spcPct val="90000"/>
              </a:lnSpc>
            </a:pPr>
            <a:r>
              <a:rPr lang="en-US" smtClean="0"/>
              <a:t>The 21,300 kHz frequency is within the General class portion of the 15-meter phone band</a:t>
            </a:r>
            <a:r>
              <a:rPr lang="en-US" b="1" smtClean="0"/>
              <a:t>. </a:t>
            </a:r>
            <a:r>
              <a:rPr lang="en-US" sz="1000" smtClean="0"/>
              <a:t>(G1A10)</a:t>
            </a:r>
            <a:endParaRPr lang="en-US" b="1" smtClean="0"/>
          </a:p>
          <a:p>
            <a:pPr marL="381000" indent="-381000" eaLnBrk="1" hangingPunct="1">
              <a:lnSpc>
                <a:spcPct val="90000"/>
              </a:lnSpc>
            </a:pPr>
            <a:endParaRPr lang="en-US" smtClean="0"/>
          </a:p>
        </p:txBody>
      </p:sp>
      <p:sp>
        <p:nvSpPr>
          <p:cNvPr id="4103172" name="Text Box 4"/>
          <p:cNvSpPr txBox="1">
            <a:spLocks noChangeArrowheads="1"/>
          </p:cNvSpPr>
          <p:nvPr/>
        </p:nvSpPr>
        <p:spPr bwMode="auto">
          <a:xfrm>
            <a:off x="2514600" y="6324600"/>
            <a:ext cx="4133850" cy="304800"/>
          </a:xfrm>
          <a:prstGeom prst="rect">
            <a:avLst/>
          </a:prstGeom>
          <a:noFill/>
          <a:ln w="12700" cap="sq">
            <a:noFill/>
            <a:miter lim="800000"/>
            <a:headEnd type="none" w="sm" len="sm"/>
            <a:tailEnd type="none" w="sm" len="sm"/>
          </a:ln>
        </p:spPr>
        <p:txBody>
          <a:bodyPr>
            <a:spAutoFit/>
          </a:bodyPr>
          <a:lstStyle/>
          <a:p>
            <a:pPr>
              <a:spcBef>
                <a:spcPct val="50000"/>
              </a:spcBef>
            </a:pPr>
            <a:r>
              <a:rPr lang="en-US" sz="1400" b="1">
                <a:solidFill>
                  <a:schemeClr val="accent2"/>
                </a:solidFill>
                <a:latin typeface="Rockwell Extra Bold" pitchFamily="18" charset="0"/>
              </a:rPr>
              <a:t>CW, RTTY, data, </a:t>
            </a:r>
            <a:r>
              <a:rPr lang="en-US" sz="1400">
                <a:solidFill>
                  <a:schemeClr val="accent2"/>
                </a:solidFill>
                <a:latin typeface="Rockwell Extra Bold" pitchFamily="18" charset="0"/>
              </a:rPr>
              <a:t> </a:t>
            </a:r>
            <a:r>
              <a:rPr lang="en-US" sz="1400" b="1">
                <a:solidFill>
                  <a:schemeClr val="accent2"/>
                </a:solidFill>
                <a:latin typeface="Rockwell Extra Bold" pitchFamily="18" charset="0"/>
              </a:rPr>
              <a:t>phone  and image</a:t>
            </a:r>
          </a:p>
        </p:txBody>
      </p:sp>
      <p:pic>
        <p:nvPicPr>
          <p:cNvPr id="14346" name="Picture 10" descr="15 meter chart"/>
          <p:cNvPicPr>
            <a:picLocks noChangeAspect="1" noChangeArrowheads="1"/>
          </p:cNvPicPr>
          <p:nvPr/>
        </p:nvPicPr>
        <p:blipFill>
          <a:blip r:embed="rId2" cstate="print"/>
          <a:srcRect/>
          <a:stretch>
            <a:fillRect/>
          </a:stretch>
        </p:blipFill>
        <p:spPr bwMode="auto">
          <a:xfrm>
            <a:off x="228600" y="3124200"/>
            <a:ext cx="8686800" cy="3057525"/>
          </a:xfrm>
          <a:prstGeom prst="rect">
            <a:avLst/>
          </a:prstGeom>
          <a:noFill/>
          <a:ln w="9525">
            <a:noFill/>
            <a:miter lim="800000"/>
            <a:headEnd/>
            <a:tailEnd/>
          </a:ln>
        </p:spPr>
      </p:pic>
      <p:sp>
        <p:nvSpPr>
          <p:cNvPr id="4105223" name="AutoShape 7"/>
          <p:cNvSpPr>
            <a:spLocks noChangeArrowheads="1"/>
          </p:cNvSpPr>
          <p:nvPr/>
        </p:nvSpPr>
        <p:spPr bwMode="auto">
          <a:xfrm rot="-2740270">
            <a:off x="6373813" y="4854575"/>
            <a:ext cx="381000" cy="1371600"/>
          </a:xfrm>
          <a:prstGeom prst="upArrow">
            <a:avLst>
              <a:gd name="adj1" fmla="val 50000"/>
              <a:gd name="adj2" fmla="val 90000"/>
            </a:avLst>
          </a:prstGeom>
          <a:solidFill>
            <a:schemeClr val="accent1"/>
          </a:solidFill>
          <a:ln w="57150">
            <a:solidFill>
              <a:srgbClr val="CC0000"/>
            </a:solidFill>
            <a:miter lim="800000"/>
            <a:headEnd/>
            <a:tailEnd/>
          </a:ln>
        </p:spPr>
        <p:txBody>
          <a:bodyPr vert="eaVert" wrap="none" anchor="ctr"/>
          <a:lstStyle/>
          <a:p>
            <a:endParaRPr lang="en-US">
              <a:latin typeface="Rockwell" pitchFamily="18" charset="0"/>
            </a:endParaRPr>
          </a:p>
        </p:txBody>
      </p:sp>
      <p:sp>
        <p:nvSpPr>
          <p:cNvPr id="4105224" name="Text Box 8"/>
          <p:cNvSpPr txBox="1">
            <a:spLocks noChangeArrowheads="1"/>
          </p:cNvSpPr>
          <p:nvPr/>
        </p:nvSpPr>
        <p:spPr bwMode="auto">
          <a:xfrm>
            <a:off x="7162800" y="6019800"/>
            <a:ext cx="1143000" cy="274638"/>
          </a:xfrm>
          <a:prstGeom prst="rect">
            <a:avLst/>
          </a:prstGeom>
          <a:noFill/>
          <a:ln w="12700" cap="sq">
            <a:noFill/>
            <a:miter lim="800000"/>
            <a:headEnd type="none" w="sm" len="sm"/>
            <a:tailEnd type="none" w="sm" len="sm"/>
          </a:ln>
        </p:spPr>
        <p:txBody>
          <a:bodyPr>
            <a:spAutoFit/>
          </a:bodyPr>
          <a:lstStyle/>
          <a:p>
            <a:pPr>
              <a:spcBef>
                <a:spcPct val="50000"/>
              </a:spcBef>
            </a:pPr>
            <a:r>
              <a:rPr lang="en-US" sz="1200" b="1">
                <a:solidFill>
                  <a:schemeClr val="accent1"/>
                </a:solidFill>
                <a:latin typeface="Rockwell" pitchFamily="18" charset="0"/>
              </a:rPr>
              <a:t>21,300 kHz</a:t>
            </a:r>
          </a:p>
        </p:txBody>
      </p:sp>
      <p:sp>
        <p:nvSpPr>
          <p:cNvPr id="20488" name="Rectangle 2"/>
          <p:cNvSpPr>
            <a:spLocks noGrp="1" noChangeArrowheads="1"/>
          </p:cNvSpPr>
          <p:nvPr>
            <p:ph type="title" idx="4294967295"/>
          </p:nvPr>
        </p:nvSpPr>
        <p:spPr>
          <a:xfrm>
            <a:off x="250825" y="395288"/>
            <a:ext cx="8642350" cy="868362"/>
          </a:xfrm>
        </p:spPr>
        <p:txBody>
          <a:bodyPr anchor="t"/>
          <a:lstStyle/>
          <a:p>
            <a:pPr algn="ctr" eaLnBrk="1" hangingPunct="1"/>
            <a:r>
              <a:rPr lang="en-GB" sz="3600" b="1" smtClean="0"/>
              <a:t>Commission’s Rules</a:t>
            </a:r>
            <a:endParaRPr lang="en-US" sz="36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3171">
                                            <p:txEl>
                                              <p:pRg st="0" end="0"/>
                                            </p:txEl>
                                          </p:spTgt>
                                        </p:tgtEl>
                                        <p:attrNameLst>
                                          <p:attrName>style.visibility</p:attrName>
                                        </p:attrNameLst>
                                      </p:cBhvr>
                                      <p:to>
                                        <p:strVal val="visible"/>
                                      </p:to>
                                    </p:set>
                                    <p:animEffect transition="in" filter="wipe(up)">
                                      <p:cBhvr>
                                        <p:cTn id="7" dur="500"/>
                                        <p:tgtEl>
                                          <p:spTgt spid="4103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03171">
                                            <p:txEl>
                                              <p:pRg st="2" end="2"/>
                                            </p:txEl>
                                          </p:spTgt>
                                        </p:tgtEl>
                                        <p:attrNameLst>
                                          <p:attrName>style.visibility</p:attrName>
                                        </p:attrNameLst>
                                      </p:cBhvr>
                                      <p:to>
                                        <p:strVal val="visible"/>
                                      </p:to>
                                    </p:set>
                                    <p:animEffect transition="in" filter="wipe(left)">
                                      <p:cBhvr>
                                        <p:cTn id="12" dur="500"/>
                                        <p:tgtEl>
                                          <p:spTgt spid="4103171">
                                            <p:txEl>
                                              <p:pRg st="2" end="2"/>
                                            </p:txEl>
                                          </p:spTgt>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14346"/>
                                        </p:tgtEl>
                                        <p:attrNameLst>
                                          <p:attrName>style.visibility</p:attrName>
                                        </p:attrNameLst>
                                      </p:cBhvr>
                                      <p:to>
                                        <p:strVal val="visible"/>
                                      </p:to>
                                    </p:set>
                                    <p:anim calcmode="lin" valueType="num">
                                      <p:cBhvr>
                                        <p:cTn id="16" dur="2000" fill="hold"/>
                                        <p:tgtEl>
                                          <p:spTgt spid="14346"/>
                                        </p:tgtEl>
                                        <p:attrNameLst>
                                          <p:attrName>ppt_w</p:attrName>
                                        </p:attrNameLst>
                                      </p:cBhvr>
                                      <p:tavLst>
                                        <p:tav tm="0">
                                          <p:val>
                                            <p:fltVal val="0"/>
                                          </p:val>
                                        </p:tav>
                                        <p:tav tm="100000">
                                          <p:val>
                                            <p:strVal val="#ppt_w"/>
                                          </p:val>
                                        </p:tav>
                                      </p:tavLst>
                                    </p:anim>
                                    <p:anim calcmode="lin" valueType="num">
                                      <p:cBhvr>
                                        <p:cTn id="17" dur="2000" fill="hold"/>
                                        <p:tgtEl>
                                          <p:spTgt spid="14346"/>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52" presetClass="entr" presetSubtype="0" fill="hold" grpId="0" nodeType="afterEffect">
                                  <p:stCondLst>
                                    <p:cond delay="0"/>
                                  </p:stCondLst>
                                  <p:childTnLst>
                                    <p:set>
                                      <p:cBhvr>
                                        <p:cTn id="20" dur="1" fill="hold">
                                          <p:stCondLst>
                                            <p:cond delay="0"/>
                                          </p:stCondLst>
                                        </p:cTn>
                                        <p:tgtEl>
                                          <p:spTgt spid="4105223"/>
                                        </p:tgtEl>
                                        <p:attrNameLst>
                                          <p:attrName>style.visibility</p:attrName>
                                        </p:attrNameLst>
                                      </p:cBhvr>
                                      <p:to>
                                        <p:strVal val="visible"/>
                                      </p:to>
                                    </p:set>
                                    <p:animScale>
                                      <p:cBhvr>
                                        <p:cTn id="21" dur="1000" decel="50000" fill="hold">
                                          <p:stCondLst>
                                            <p:cond delay="0"/>
                                          </p:stCondLst>
                                        </p:cTn>
                                        <p:tgtEl>
                                          <p:spTgt spid="41052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105223"/>
                                        </p:tgtEl>
                                        <p:attrNameLst>
                                          <p:attrName>ppt_x</p:attrName>
                                          <p:attrName>ppt_y</p:attrName>
                                        </p:attrNameLst>
                                      </p:cBhvr>
                                    </p:animMotion>
                                    <p:animEffect transition="in" filter="fade">
                                      <p:cBhvr>
                                        <p:cTn id="23" dur="1000"/>
                                        <p:tgtEl>
                                          <p:spTgt spid="4105223"/>
                                        </p:tgtEl>
                                      </p:cBhvr>
                                    </p:animEffect>
                                  </p:childTnLst>
                                </p:cTn>
                              </p:par>
                            </p:childTnLst>
                          </p:cTn>
                        </p:par>
                        <p:par>
                          <p:cTn id="24" fill="hold" nodeType="afterGroup">
                            <p:stCondLst>
                              <p:cond delay="3500"/>
                            </p:stCondLst>
                            <p:childTnLst>
                              <p:par>
                                <p:cTn id="25" presetID="52" presetClass="entr" presetSubtype="0" fill="hold" grpId="0" nodeType="afterEffect">
                                  <p:stCondLst>
                                    <p:cond delay="0"/>
                                  </p:stCondLst>
                                  <p:childTnLst>
                                    <p:set>
                                      <p:cBhvr>
                                        <p:cTn id="26" dur="1" fill="hold">
                                          <p:stCondLst>
                                            <p:cond delay="0"/>
                                          </p:stCondLst>
                                        </p:cTn>
                                        <p:tgtEl>
                                          <p:spTgt spid="4105224"/>
                                        </p:tgtEl>
                                        <p:attrNameLst>
                                          <p:attrName>style.visibility</p:attrName>
                                        </p:attrNameLst>
                                      </p:cBhvr>
                                      <p:to>
                                        <p:strVal val="visible"/>
                                      </p:to>
                                    </p:set>
                                    <p:animScale>
                                      <p:cBhvr>
                                        <p:cTn id="27" dur="1000" decel="50000" fill="hold">
                                          <p:stCondLst>
                                            <p:cond delay="0"/>
                                          </p:stCondLst>
                                        </p:cTn>
                                        <p:tgtEl>
                                          <p:spTgt spid="41052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105224"/>
                                        </p:tgtEl>
                                        <p:attrNameLst>
                                          <p:attrName>ppt_x</p:attrName>
                                          <p:attrName>ppt_y</p:attrName>
                                        </p:attrNameLst>
                                      </p:cBhvr>
                                    </p:animMotion>
                                    <p:animEffect transition="in" filter="fade">
                                      <p:cBhvr>
                                        <p:cTn id="29" dur="1000"/>
                                        <p:tgtEl>
                                          <p:spTgt spid="4105224"/>
                                        </p:tgtEl>
                                      </p:cBhvr>
                                    </p:animEffect>
                                  </p:childTnLst>
                                </p:cTn>
                              </p:par>
                            </p:childTnLst>
                          </p:cTn>
                        </p:par>
                        <p:par>
                          <p:cTn id="30" fill="hold" nodeType="afterGroup">
                            <p:stCondLst>
                              <p:cond delay="4500"/>
                            </p:stCondLst>
                            <p:childTnLst>
                              <p:par>
                                <p:cTn id="31" presetID="2" presetClass="entr" presetSubtype="4" fill="hold" grpId="0" nodeType="afterEffect">
                                  <p:stCondLst>
                                    <p:cond delay="0"/>
                                  </p:stCondLst>
                                  <p:childTnLst>
                                    <p:set>
                                      <p:cBhvr>
                                        <p:cTn id="32" dur="1" fill="hold">
                                          <p:stCondLst>
                                            <p:cond delay="0"/>
                                          </p:stCondLst>
                                        </p:cTn>
                                        <p:tgtEl>
                                          <p:spTgt spid="4103172"/>
                                        </p:tgtEl>
                                        <p:attrNameLst>
                                          <p:attrName>style.visibility</p:attrName>
                                        </p:attrNameLst>
                                      </p:cBhvr>
                                      <p:to>
                                        <p:strVal val="visible"/>
                                      </p:to>
                                    </p:set>
                                    <p:anim calcmode="lin" valueType="num">
                                      <p:cBhvr additive="base">
                                        <p:cTn id="33" dur="1000" fill="hold"/>
                                        <p:tgtEl>
                                          <p:spTgt spid="4103172"/>
                                        </p:tgtEl>
                                        <p:attrNameLst>
                                          <p:attrName>ppt_x</p:attrName>
                                        </p:attrNameLst>
                                      </p:cBhvr>
                                      <p:tavLst>
                                        <p:tav tm="0">
                                          <p:val>
                                            <p:strVal val="#ppt_x"/>
                                          </p:val>
                                        </p:tav>
                                        <p:tav tm="100000">
                                          <p:val>
                                            <p:strVal val="#ppt_x"/>
                                          </p:val>
                                        </p:tav>
                                      </p:tavLst>
                                    </p:anim>
                                    <p:anim calcmode="lin" valueType="num">
                                      <p:cBhvr additive="base">
                                        <p:cTn id="34" dur="1000" fill="hold"/>
                                        <p:tgtEl>
                                          <p:spTgt spid="4103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172" grpId="0"/>
      <p:bldP spid="4105223" grpId="0" animBg="1"/>
      <p:bldP spid="41052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7C887E5-E4B4-43EF-BF22-972FA71A5A64}" type="slidenum">
              <a:rPr lang="en-US" sz="1400">
                <a:latin typeface="Times New Roman" pitchFamily="18" charset="0"/>
              </a:rPr>
              <a:pPr algn="r"/>
              <a:t>19</a:t>
            </a:fld>
            <a:endParaRPr lang="en-US" sz="1400">
              <a:latin typeface="Times New Roman" pitchFamily="18" charset="0"/>
            </a:endParaRPr>
          </a:p>
        </p:txBody>
      </p:sp>
      <p:sp>
        <p:nvSpPr>
          <p:cNvPr id="21507" name="Rectangle 2"/>
          <p:cNvSpPr>
            <a:spLocks noGrp="1" noChangeArrowheads="1"/>
          </p:cNvSpPr>
          <p:nvPr>
            <p:ph type="title" idx="4294967295"/>
          </p:nvPr>
        </p:nvSpPr>
        <p:spPr>
          <a:xfrm>
            <a:off x="265113" y="357188"/>
            <a:ext cx="8642350" cy="868362"/>
          </a:xfrm>
        </p:spPr>
        <p:txBody>
          <a:bodyPr anchor="t"/>
          <a:lstStyle/>
          <a:p>
            <a:pPr algn="ctr" eaLnBrk="1" hangingPunct="1"/>
            <a:r>
              <a:rPr lang="en-GB" sz="3600" b="1" smtClean="0"/>
              <a:t>Commission’s Rules</a:t>
            </a:r>
            <a:endParaRPr lang="en-US" sz="3600" b="1" smtClean="0"/>
          </a:p>
        </p:txBody>
      </p:sp>
      <p:sp>
        <p:nvSpPr>
          <p:cNvPr id="4102147" name="Rectangle 3"/>
          <p:cNvSpPr>
            <a:spLocks noGrp="1" noChangeArrowheads="1"/>
          </p:cNvSpPr>
          <p:nvPr>
            <p:ph type="body" idx="4294967295"/>
          </p:nvPr>
        </p:nvSpPr>
        <p:spPr>
          <a:xfrm>
            <a:off x="0" y="1431925"/>
            <a:ext cx="9144000" cy="1655763"/>
          </a:xfrm>
        </p:spPr>
        <p:txBody>
          <a:bodyPr/>
          <a:lstStyle/>
          <a:p>
            <a:pPr marL="381000" indent="-381000" eaLnBrk="1" hangingPunct="1">
              <a:buFont typeface="Wingdings" pitchFamily="2" charset="2"/>
              <a:buChar char="Ø"/>
            </a:pPr>
            <a:r>
              <a:rPr lang="en-US" sz="2400" b="1" smtClean="0"/>
              <a:t>General class control operator frequency privileges</a:t>
            </a:r>
          </a:p>
          <a:p>
            <a:pPr marL="381000" indent="-381000" eaLnBrk="1" hangingPunct="1">
              <a:buFont typeface="Wingdings" pitchFamily="2" charset="2"/>
              <a:buNone/>
            </a:pPr>
            <a:endParaRPr lang="en-US" sz="1400" b="1" smtClean="0"/>
          </a:p>
          <a:p>
            <a:pPr marL="838200" lvl="1" indent="-381000" eaLnBrk="1" hangingPunct="1">
              <a:lnSpc>
                <a:spcPts val="2000"/>
              </a:lnSpc>
            </a:pPr>
            <a:r>
              <a:rPr lang="en-US" b="1" smtClean="0"/>
              <a:t>The following frequencies are available to a control operator holding a General Class license: </a:t>
            </a:r>
            <a:r>
              <a:rPr lang="en-US" sz="1000" smtClean="0"/>
              <a:t>(G1A11)</a:t>
            </a:r>
            <a:r>
              <a:rPr lang="en-US" b="1" smtClean="0"/>
              <a:t> </a:t>
            </a:r>
            <a:endParaRPr lang="en-US" b="1" i="1" smtClean="0"/>
          </a:p>
          <a:p>
            <a:pPr marL="381000" indent="-381000" eaLnBrk="1" hangingPunct="1"/>
            <a:endParaRPr lang="en-US" sz="3200" b="1" smtClean="0"/>
          </a:p>
          <a:p>
            <a:pPr marL="381000" indent="-381000" eaLnBrk="1" hangingPunct="1">
              <a:buFontTx/>
              <a:buNone/>
            </a:pPr>
            <a:endParaRPr lang="en-US" b="1" smtClean="0"/>
          </a:p>
        </p:txBody>
      </p:sp>
      <p:pic>
        <p:nvPicPr>
          <p:cNvPr id="15373" name="Picture 13" descr="10 meter chart"/>
          <p:cNvPicPr>
            <a:picLocks noChangeAspect="1" noChangeArrowheads="1"/>
          </p:cNvPicPr>
          <p:nvPr/>
        </p:nvPicPr>
        <p:blipFill>
          <a:blip r:embed="rId2" cstate="print"/>
          <a:srcRect/>
          <a:stretch>
            <a:fillRect/>
          </a:stretch>
        </p:blipFill>
        <p:spPr bwMode="auto">
          <a:xfrm>
            <a:off x="838200" y="3352800"/>
            <a:ext cx="7496175" cy="3133725"/>
          </a:xfrm>
          <a:prstGeom prst="rect">
            <a:avLst/>
          </a:prstGeom>
          <a:noFill/>
          <a:ln w="9525">
            <a:noFill/>
            <a:miter lim="800000"/>
            <a:headEnd/>
            <a:tailEnd/>
          </a:ln>
        </p:spPr>
      </p:pic>
      <p:sp>
        <p:nvSpPr>
          <p:cNvPr id="15374" name="Text Box 14"/>
          <p:cNvSpPr txBox="1">
            <a:spLocks noChangeArrowheads="1"/>
          </p:cNvSpPr>
          <p:nvPr/>
        </p:nvSpPr>
        <p:spPr bwMode="auto">
          <a:xfrm>
            <a:off x="990600" y="2971800"/>
            <a:ext cx="1371600" cy="274638"/>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b="1">
                <a:solidFill>
                  <a:srgbClr val="FF0000"/>
                </a:solidFill>
                <a:latin typeface="Rockwell" pitchFamily="18" charset="0"/>
              </a:rPr>
              <a:t>28.020 MHz</a:t>
            </a:r>
          </a:p>
        </p:txBody>
      </p:sp>
      <p:sp>
        <p:nvSpPr>
          <p:cNvPr id="15375" name="Text Box 15"/>
          <p:cNvSpPr txBox="1">
            <a:spLocks noChangeArrowheads="1"/>
          </p:cNvSpPr>
          <p:nvPr/>
        </p:nvSpPr>
        <p:spPr bwMode="auto">
          <a:xfrm>
            <a:off x="2819400" y="2971800"/>
            <a:ext cx="1524000" cy="274638"/>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b="1">
                <a:solidFill>
                  <a:srgbClr val="FF0000"/>
                </a:solidFill>
                <a:latin typeface="Rockwell" pitchFamily="18" charset="0"/>
              </a:rPr>
              <a:t>28.350 MHz</a:t>
            </a:r>
          </a:p>
        </p:txBody>
      </p:sp>
      <p:sp>
        <p:nvSpPr>
          <p:cNvPr id="15376" name="Text Box 16"/>
          <p:cNvSpPr txBox="1">
            <a:spLocks noChangeArrowheads="1"/>
          </p:cNvSpPr>
          <p:nvPr/>
        </p:nvSpPr>
        <p:spPr bwMode="auto">
          <a:xfrm>
            <a:off x="4648200" y="2971800"/>
            <a:ext cx="1600200" cy="274638"/>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b="1">
                <a:solidFill>
                  <a:srgbClr val="FF0000"/>
                </a:solidFill>
                <a:latin typeface="Rockwell" pitchFamily="18" charset="0"/>
              </a:rPr>
              <a:t>28.550 MHz</a:t>
            </a:r>
          </a:p>
        </p:txBody>
      </p:sp>
      <p:sp>
        <p:nvSpPr>
          <p:cNvPr id="4102150" name="AutoShape 6"/>
          <p:cNvSpPr>
            <a:spLocks noChangeArrowheads="1"/>
          </p:cNvSpPr>
          <p:nvPr/>
        </p:nvSpPr>
        <p:spPr bwMode="auto">
          <a:xfrm rot="-1167152">
            <a:off x="1066800" y="5410200"/>
            <a:ext cx="342900" cy="990600"/>
          </a:xfrm>
          <a:prstGeom prst="upArrow">
            <a:avLst>
              <a:gd name="adj1" fmla="val 50000"/>
              <a:gd name="adj2" fmla="val 72222"/>
            </a:avLst>
          </a:prstGeom>
          <a:solidFill>
            <a:schemeClr val="accent1"/>
          </a:solidFill>
          <a:ln w="57150">
            <a:solidFill>
              <a:srgbClr val="CC0000"/>
            </a:solidFill>
            <a:miter lim="800000"/>
            <a:headEnd/>
            <a:tailEnd/>
          </a:ln>
        </p:spPr>
        <p:txBody>
          <a:bodyPr vert="eaVert" wrap="none" anchor="ctr"/>
          <a:lstStyle/>
          <a:p>
            <a:endParaRPr lang="en-US">
              <a:latin typeface="Rockwell" pitchFamily="18" charset="0"/>
            </a:endParaRPr>
          </a:p>
        </p:txBody>
      </p:sp>
      <p:sp>
        <p:nvSpPr>
          <p:cNvPr id="4102151" name="AutoShape 7"/>
          <p:cNvSpPr>
            <a:spLocks noChangeArrowheads="1"/>
          </p:cNvSpPr>
          <p:nvPr/>
        </p:nvSpPr>
        <p:spPr bwMode="auto">
          <a:xfrm rot="-1591450">
            <a:off x="2514600" y="5257800"/>
            <a:ext cx="230188" cy="725488"/>
          </a:xfrm>
          <a:prstGeom prst="upArrow">
            <a:avLst>
              <a:gd name="adj1" fmla="val 50000"/>
              <a:gd name="adj2" fmla="val 78793"/>
            </a:avLst>
          </a:prstGeom>
          <a:solidFill>
            <a:schemeClr val="accent1"/>
          </a:solidFill>
          <a:ln w="57150">
            <a:solidFill>
              <a:srgbClr val="CC0000"/>
            </a:solidFill>
            <a:miter lim="800000"/>
            <a:headEnd/>
            <a:tailEnd/>
          </a:ln>
        </p:spPr>
        <p:txBody>
          <a:bodyPr vert="eaVert" wrap="none" anchor="ctr"/>
          <a:lstStyle/>
          <a:p>
            <a:endParaRPr lang="en-US">
              <a:latin typeface="Rockwell" pitchFamily="18" charset="0"/>
            </a:endParaRPr>
          </a:p>
        </p:txBody>
      </p:sp>
      <p:sp>
        <p:nvSpPr>
          <p:cNvPr id="4102149" name="AutoShape 5"/>
          <p:cNvSpPr>
            <a:spLocks noChangeArrowheads="1"/>
          </p:cNvSpPr>
          <p:nvPr/>
        </p:nvSpPr>
        <p:spPr bwMode="auto">
          <a:xfrm rot="-1591450">
            <a:off x="3352800" y="5334000"/>
            <a:ext cx="230188" cy="725488"/>
          </a:xfrm>
          <a:prstGeom prst="upArrow">
            <a:avLst>
              <a:gd name="adj1" fmla="val 50000"/>
              <a:gd name="adj2" fmla="val 78793"/>
            </a:avLst>
          </a:prstGeom>
          <a:solidFill>
            <a:schemeClr val="accent1"/>
          </a:solidFill>
          <a:ln w="57150">
            <a:solidFill>
              <a:srgbClr val="CC0000"/>
            </a:solidFill>
            <a:miter lim="800000"/>
            <a:headEnd/>
            <a:tailEnd/>
          </a:ln>
        </p:spPr>
        <p:txBody>
          <a:bodyPr vert="eaVert" wrap="none" anchor="ctr"/>
          <a:lstStyle/>
          <a:p>
            <a:endParaRPr lang="en-US">
              <a:latin typeface="Rockwell" pitchFamily="18" charset="0"/>
            </a:endParaRPr>
          </a:p>
        </p:txBody>
      </p:sp>
      <p:sp>
        <p:nvSpPr>
          <p:cNvPr id="4102152" name="Text Box 8"/>
          <p:cNvSpPr txBox="1">
            <a:spLocks noChangeArrowheads="1"/>
          </p:cNvSpPr>
          <p:nvPr/>
        </p:nvSpPr>
        <p:spPr bwMode="auto">
          <a:xfrm>
            <a:off x="1295400" y="6400800"/>
            <a:ext cx="762000" cy="274638"/>
          </a:xfrm>
          <a:prstGeom prst="rect">
            <a:avLst/>
          </a:prstGeom>
          <a:noFill/>
          <a:ln w="12700" cap="sq">
            <a:noFill/>
            <a:miter lim="800000"/>
            <a:headEnd type="none" w="sm" len="sm"/>
            <a:tailEnd type="none" w="sm" len="sm"/>
          </a:ln>
        </p:spPr>
        <p:txBody>
          <a:bodyPr>
            <a:spAutoFit/>
          </a:bodyPr>
          <a:lstStyle/>
          <a:p>
            <a:pPr>
              <a:spcBef>
                <a:spcPct val="50000"/>
              </a:spcBef>
            </a:pPr>
            <a:r>
              <a:rPr lang="en-US" sz="1200" b="1">
                <a:solidFill>
                  <a:schemeClr val="accent1"/>
                </a:solidFill>
                <a:latin typeface="Rockwell" pitchFamily="18" charset="0"/>
              </a:rPr>
              <a:t>28.020</a:t>
            </a:r>
          </a:p>
        </p:txBody>
      </p:sp>
      <p:sp>
        <p:nvSpPr>
          <p:cNvPr id="4102153" name="Text Box 9"/>
          <p:cNvSpPr txBox="1">
            <a:spLocks noChangeArrowheads="1"/>
          </p:cNvSpPr>
          <p:nvPr/>
        </p:nvSpPr>
        <p:spPr bwMode="auto">
          <a:xfrm rot="10800000" flipV="1">
            <a:off x="2514600" y="6400800"/>
            <a:ext cx="768350" cy="274638"/>
          </a:xfrm>
          <a:prstGeom prst="rect">
            <a:avLst/>
          </a:prstGeom>
          <a:noFill/>
          <a:ln w="12700" cap="sq">
            <a:noFill/>
            <a:miter lim="800000"/>
            <a:headEnd type="none" w="sm" len="sm"/>
            <a:tailEnd type="none" w="sm" len="sm"/>
          </a:ln>
        </p:spPr>
        <p:txBody>
          <a:bodyPr>
            <a:spAutoFit/>
          </a:bodyPr>
          <a:lstStyle/>
          <a:p>
            <a:pPr>
              <a:spcBef>
                <a:spcPct val="50000"/>
              </a:spcBef>
            </a:pPr>
            <a:r>
              <a:rPr lang="en-US" sz="1200" b="1">
                <a:solidFill>
                  <a:schemeClr val="accent1"/>
                </a:solidFill>
                <a:latin typeface="Rockwell" pitchFamily="18" charset="0"/>
              </a:rPr>
              <a:t>28.350</a:t>
            </a:r>
          </a:p>
        </p:txBody>
      </p:sp>
      <p:sp>
        <p:nvSpPr>
          <p:cNvPr id="4102154" name="Text Box 10"/>
          <p:cNvSpPr txBox="1">
            <a:spLocks noChangeArrowheads="1"/>
          </p:cNvSpPr>
          <p:nvPr/>
        </p:nvSpPr>
        <p:spPr bwMode="auto">
          <a:xfrm>
            <a:off x="3505200" y="6400800"/>
            <a:ext cx="728663" cy="274638"/>
          </a:xfrm>
          <a:prstGeom prst="rect">
            <a:avLst/>
          </a:prstGeom>
          <a:noFill/>
          <a:ln w="12700" cap="sq">
            <a:noFill/>
            <a:miter lim="800000"/>
            <a:headEnd type="none" w="sm" len="sm"/>
            <a:tailEnd type="none" w="sm" len="sm"/>
          </a:ln>
        </p:spPr>
        <p:txBody>
          <a:bodyPr>
            <a:spAutoFit/>
          </a:bodyPr>
          <a:lstStyle/>
          <a:p>
            <a:pPr>
              <a:spcBef>
                <a:spcPct val="50000"/>
              </a:spcBef>
            </a:pPr>
            <a:r>
              <a:rPr lang="en-US" sz="1200" b="1">
                <a:solidFill>
                  <a:schemeClr val="accent1"/>
                </a:solidFill>
                <a:latin typeface="Rockwell" pitchFamily="18" charset="0"/>
              </a:rPr>
              <a:t>28.550</a:t>
            </a:r>
          </a:p>
        </p:txBody>
      </p:sp>
      <p:sp>
        <p:nvSpPr>
          <p:cNvPr id="15377" name="Text Box 17"/>
          <p:cNvSpPr txBox="1">
            <a:spLocks noChangeArrowheads="1"/>
          </p:cNvSpPr>
          <p:nvPr/>
        </p:nvSpPr>
        <p:spPr bwMode="auto">
          <a:xfrm>
            <a:off x="6453188" y="2968625"/>
            <a:ext cx="2362200" cy="54927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b="1">
                <a:solidFill>
                  <a:schemeClr val="accent1"/>
                </a:solidFill>
                <a:latin typeface="Rockwell" pitchFamily="18" charset="0"/>
              </a:rPr>
              <a:t>All of these answers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2147">
                                            <p:txEl>
                                              <p:pRg st="0" end="0"/>
                                            </p:txEl>
                                          </p:spTgt>
                                        </p:tgtEl>
                                        <p:attrNameLst>
                                          <p:attrName>style.visibility</p:attrName>
                                        </p:attrNameLst>
                                      </p:cBhvr>
                                      <p:to>
                                        <p:strVal val="visible"/>
                                      </p:to>
                                    </p:set>
                                    <p:animEffect transition="in" filter="wipe(up)">
                                      <p:cBhvr>
                                        <p:cTn id="7" dur="500"/>
                                        <p:tgtEl>
                                          <p:spTgt spid="4102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02147">
                                            <p:txEl>
                                              <p:pRg st="2" end="2"/>
                                            </p:txEl>
                                          </p:spTgt>
                                        </p:tgtEl>
                                        <p:attrNameLst>
                                          <p:attrName>style.visibility</p:attrName>
                                        </p:attrNameLst>
                                      </p:cBhvr>
                                      <p:to>
                                        <p:strVal val="visible"/>
                                      </p:to>
                                    </p:set>
                                    <p:animEffect transition="in" filter="wipe(left)">
                                      <p:cBhvr>
                                        <p:cTn id="12" dur="500"/>
                                        <p:tgtEl>
                                          <p:spTgt spid="4102147">
                                            <p:txEl>
                                              <p:pRg st="2" end="2"/>
                                            </p:txEl>
                                          </p:spTgt>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15373"/>
                                        </p:tgtEl>
                                        <p:attrNameLst>
                                          <p:attrName>style.visibility</p:attrName>
                                        </p:attrNameLst>
                                      </p:cBhvr>
                                      <p:to>
                                        <p:strVal val="visible"/>
                                      </p:to>
                                    </p:set>
                                    <p:anim calcmode="lin" valueType="num">
                                      <p:cBhvr>
                                        <p:cTn id="16" dur="3000" fill="hold"/>
                                        <p:tgtEl>
                                          <p:spTgt spid="15373"/>
                                        </p:tgtEl>
                                        <p:attrNameLst>
                                          <p:attrName>ppt_w</p:attrName>
                                        </p:attrNameLst>
                                      </p:cBhvr>
                                      <p:tavLst>
                                        <p:tav tm="0">
                                          <p:val>
                                            <p:fltVal val="0"/>
                                          </p:val>
                                        </p:tav>
                                        <p:tav tm="100000">
                                          <p:val>
                                            <p:strVal val="#ppt_w"/>
                                          </p:val>
                                        </p:tav>
                                      </p:tavLst>
                                    </p:anim>
                                    <p:anim calcmode="lin" valueType="num">
                                      <p:cBhvr>
                                        <p:cTn id="17" dur="3000" fill="hold"/>
                                        <p:tgtEl>
                                          <p:spTgt spid="15373"/>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5374">
                                            <p:txEl>
                                              <p:pRg st="0" end="0"/>
                                            </p:txEl>
                                          </p:spTgt>
                                        </p:tgtEl>
                                        <p:attrNameLst>
                                          <p:attrName>style.visibility</p:attrName>
                                        </p:attrNameLst>
                                      </p:cBhvr>
                                      <p:to>
                                        <p:strVal val="visible"/>
                                      </p:to>
                                    </p:set>
                                    <p:anim calcmode="lin" valueType="num">
                                      <p:cBhvr>
                                        <p:cTn id="22" dur="500" fill="hold"/>
                                        <p:tgtEl>
                                          <p:spTgt spid="1537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5374">
                                            <p:txEl>
                                              <p:pRg st="0" end="0"/>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500"/>
                            </p:stCondLst>
                            <p:childTnLst>
                              <p:par>
                                <p:cTn id="25" presetID="52" presetClass="entr" presetSubtype="0" fill="hold" grpId="0" nodeType="afterEffect">
                                  <p:stCondLst>
                                    <p:cond delay="0"/>
                                  </p:stCondLst>
                                  <p:childTnLst>
                                    <p:set>
                                      <p:cBhvr>
                                        <p:cTn id="26" dur="1" fill="hold">
                                          <p:stCondLst>
                                            <p:cond delay="0"/>
                                          </p:stCondLst>
                                        </p:cTn>
                                        <p:tgtEl>
                                          <p:spTgt spid="4102150"/>
                                        </p:tgtEl>
                                        <p:attrNameLst>
                                          <p:attrName>style.visibility</p:attrName>
                                        </p:attrNameLst>
                                      </p:cBhvr>
                                      <p:to>
                                        <p:strVal val="visible"/>
                                      </p:to>
                                    </p:set>
                                    <p:animScale>
                                      <p:cBhvr>
                                        <p:cTn id="27" dur="1000" decel="50000" fill="hold">
                                          <p:stCondLst>
                                            <p:cond delay="0"/>
                                          </p:stCondLst>
                                        </p:cTn>
                                        <p:tgtEl>
                                          <p:spTgt spid="41021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102150"/>
                                        </p:tgtEl>
                                        <p:attrNameLst>
                                          <p:attrName>ppt_x</p:attrName>
                                          <p:attrName>ppt_y</p:attrName>
                                        </p:attrNameLst>
                                      </p:cBhvr>
                                    </p:animMotion>
                                    <p:animEffect transition="in" filter="fade">
                                      <p:cBhvr>
                                        <p:cTn id="29" dur="1000"/>
                                        <p:tgtEl>
                                          <p:spTgt spid="4102150"/>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4102152"/>
                                        </p:tgtEl>
                                        <p:attrNameLst>
                                          <p:attrName>style.visibility</p:attrName>
                                        </p:attrNameLst>
                                      </p:cBhvr>
                                      <p:to>
                                        <p:strVal val="visible"/>
                                      </p:to>
                                    </p:set>
                                    <p:animScale>
                                      <p:cBhvr>
                                        <p:cTn id="32" dur="1000" decel="50000" fill="hold">
                                          <p:stCondLst>
                                            <p:cond delay="0"/>
                                          </p:stCondLst>
                                        </p:cTn>
                                        <p:tgtEl>
                                          <p:spTgt spid="41021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102152"/>
                                        </p:tgtEl>
                                        <p:attrNameLst>
                                          <p:attrName>ppt_x</p:attrName>
                                          <p:attrName>ppt_y</p:attrName>
                                        </p:attrNameLst>
                                      </p:cBhvr>
                                    </p:animMotion>
                                    <p:animEffect transition="in" filter="fade">
                                      <p:cBhvr>
                                        <p:cTn id="34" dur="1000"/>
                                        <p:tgtEl>
                                          <p:spTgt spid="41021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15375">
                                            <p:txEl>
                                              <p:pRg st="0" end="0"/>
                                            </p:txEl>
                                          </p:spTgt>
                                        </p:tgtEl>
                                        <p:attrNameLst>
                                          <p:attrName>style.visibility</p:attrName>
                                        </p:attrNameLst>
                                      </p:cBhvr>
                                      <p:to>
                                        <p:strVal val="visible"/>
                                      </p:to>
                                    </p:set>
                                    <p:anim calcmode="lin" valueType="num">
                                      <p:cBhvr>
                                        <p:cTn id="39" dur="500" fill="hold"/>
                                        <p:tgtEl>
                                          <p:spTgt spid="15375">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5375">
                                            <p:txEl>
                                              <p:pRg st="0" end="0"/>
                                            </p:txEl>
                                          </p:spTgt>
                                        </p:tgtEl>
                                        <p:attrNameLst>
                                          <p:attrName>ppt_h</p:attrName>
                                        </p:attrNameLst>
                                      </p:cBhvr>
                                      <p:tavLst>
                                        <p:tav tm="0">
                                          <p:val>
                                            <p:fltVal val="0"/>
                                          </p:val>
                                        </p:tav>
                                        <p:tav tm="100000">
                                          <p:val>
                                            <p:strVal val="#ppt_h"/>
                                          </p:val>
                                        </p:tav>
                                      </p:tavLst>
                                    </p:anim>
                                  </p:childTnLst>
                                </p:cTn>
                              </p:par>
                            </p:childTnLst>
                          </p:cTn>
                        </p:par>
                        <p:par>
                          <p:cTn id="41" fill="hold" nodeType="afterGroup">
                            <p:stCondLst>
                              <p:cond delay="500"/>
                            </p:stCondLst>
                            <p:childTnLst>
                              <p:par>
                                <p:cTn id="42" presetID="52" presetClass="entr" presetSubtype="0" fill="hold" grpId="0" nodeType="afterEffect">
                                  <p:stCondLst>
                                    <p:cond delay="0"/>
                                  </p:stCondLst>
                                  <p:childTnLst>
                                    <p:set>
                                      <p:cBhvr>
                                        <p:cTn id="43" dur="1" fill="hold">
                                          <p:stCondLst>
                                            <p:cond delay="0"/>
                                          </p:stCondLst>
                                        </p:cTn>
                                        <p:tgtEl>
                                          <p:spTgt spid="4102151"/>
                                        </p:tgtEl>
                                        <p:attrNameLst>
                                          <p:attrName>style.visibility</p:attrName>
                                        </p:attrNameLst>
                                      </p:cBhvr>
                                      <p:to>
                                        <p:strVal val="visible"/>
                                      </p:to>
                                    </p:set>
                                    <p:animScale>
                                      <p:cBhvr>
                                        <p:cTn id="44" dur="1000" decel="50000" fill="hold">
                                          <p:stCondLst>
                                            <p:cond delay="0"/>
                                          </p:stCondLst>
                                        </p:cTn>
                                        <p:tgtEl>
                                          <p:spTgt spid="41021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102151"/>
                                        </p:tgtEl>
                                        <p:attrNameLst>
                                          <p:attrName>ppt_x</p:attrName>
                                          <p:attrName>ppt_y</p:attrName>
                                        </p:attrNameLst>
                                      </p:cBhvr>
                                    </p:animMotion>
                                    <p:animEffect transition="in" filter="fade">
                                      <p:cBhvr>
                                        <p:cTn id="46" dur="1000"/>
                                        <p:tgtEl>
                                          <p:spTgt spid="4102151"/>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4102153"/>
                                        </p:tgtEl>
                                        <p:attrNameLst>
                                          <p:attrName>style.visibility</p:attrName>
                                        </p:attrNameLst>
                                      </p:cBhvr>
                                      <p:to>
                                        <p:strVal val="visible"/>
                                      </p:to>
                                    </p:set>
                                    <p:animScale>
                                      <p:cBhvr>
                                        <p:cTn id="49" dur="1000" decel="50000" fill="hold">
                                          <p:stCondLst>
                                            <p:cond delay="0"/>
                                          </p:stCondLst>
                                        </p:cTn>
                                        <p:tgtEl>
                                          <p:spTgt spid="4102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4102153"/>
                                        </p:tgtEl>
                                        <p:attrNameLst>
                                          <p:attrName>ppt_x</p:attrName>
                                          <p:attrName>ppt_y</p:attrName>
                                        </p:attrNameLst>
                                      </p:cBhvr>
                                    </p:animMotion>
                                    <p:animEffect transition="in" filter="fade">
                                      <p:cBhvr>
                                        <p:cTn id="51" dur="1000"/>
                                        <p:tgtEl>
                                          <p:spTgt spid="410215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nodeType="clickEffect">
                                  <p:stCondLst>
                                    <p:cond delay="0"/>
                                  </p:stCondLst>
                                  <p:childTnLst>
                                    <p:set>
                                      <p:cBhvr>
                                        <p:cTn id="55" dur="1" fill="hold">
                                          <p:stCondLst>
                                            <p:cond delay="0"/>
                                          </p:stCondLst>
                                        </p:cTn>
                                        <p:tgtEl>
                                          <p:spTgt spid="15376">
                                            <p:txEl>
                                              <p:pRg st="0" end="0"/>
                                            </p:txEl>
                                          </p:spTgt>
                                        </p:tgtEl>
                                        <p:attrNameLst>
                                          <p:attrName>style.visibility</p:attrName>
                                        </p:attrNameLst>
                                      </p:cBhvr>
                                      <p:to>
                                        <p:strVal val="visible"/>
                                      </p:to>
                                    </p:set>
                                    <p:anim calcmode="lin" valueType="num">
                                      <p:cBhvr>
                                        <p:cTn id="56" dur="500" fill="hold"/>
                                        <p:tgtEl>
                                          <p:spTgt spid="15376">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5376">
                                            <p:txEl>
                                              <p:pRg st="0" end="0"/>
                                            </p:txEl>
                                          </p:spTgt>
                                        </p:tgtEl>
                                        <p:attrNameLst>
                                          <p:attrName>ppt_h</p:attrName>
                                        </p:attrNameLst>
                                      </p:cBhvr>
                                      <p:tavLst>
                                        <p:tav tm="0">
                                          <p:val>
                                            <p:fltVal val="0"/>
                                          </p:val>
                                        </p:tav>
                                        <p:tav tm="100000">
                                          <p:val>
                                            <p:strVal val="#ppt_h"/>
                                          </p:val>
                                        </p:tav>
                                      </p:tavLst>
                                    </p:anim>
                                  </p:childTnLst>
                                </p:cTn>
                              </p:par>
                            </p:childTnLst>
                          </p:cTn>
                        </p:par>
                        <p:par>
                          <p:cTn id="58" fill="hold" nodeType="afterGroup">
                            <p:stCondLst>
                              <p:cond delay="500"/>
                            </p:stCondLst>
                            <p:childTnLst>
                              <p:par>
                                <p:cTn id="59" presetID="52" presetClass="entr" presetSubtype="0" fill="hold" grpId="0" nodeType="afterEffect">
                                  <p:stCondLst>
                                    <p:cond delay="0"/>
                                  </p:stCondLst>
                                  <p:childTnLst>
                                    <p:set>
                                      <p:cBhvr>
                                        <p:cTn id="60" dur="1" fill="hold">
                                          <p:stCondLst>
                                            <p:cond delay="0"/>
                                          </p:stCondLst>
                                        </p:cTn>
                                        <p:tgtEl>
                                          <p:spTgt spid="4102149"/>
                                        </p:tgtEl>
                                        <p:attrNameLst>
                                          <p:attrName>style.visibility</p:attrName>
                                        </p:attrNameLst>
                                      </p:cBhvr>
                                      <p:to>
                                        <p:strVal val="visible"/>
                                      </p:to>
                                    </p:set>
                                    <p:animScale>
                                      <p:cBhvr>
                                        <p:cTn id="61" dur="1000" decel="50000" fill="hold">
                                          <p:stCondLst>
                                            <p:cond delay="0"/>
                                          </p:stCondLst>
                                        </p:cTn>
                                        <p:tgtEl>
                                          <p:spTgt spid="41021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4102149"/>
                                        </p:tgtEl>
                                        <p:attrNameLst>
                                          <p:attrName>ppt_x</p:attrName>
                                          <p:attrName>ppt_y</p:attrName>
                                        </p:attrNameLst>
                                      </p:cBhvr>
                                    </p:animMotion>
                                    <p:animEffect transition="in" filter="fade">
                                      <p:cBhvr>
                                        <p:cTn id="63" dur="1000"/>
                                        <p:tgtEl>
                                          <p:spTgt spid="4102149"/>
                                        </p:tgtEl>
                                      </p:cBhvr>
                                    </p:animEffect>
                                  </p:childTnLst>
                                </p:cTn>
                              </p:par>
                              <p:par>
                                <p:cTn id="64" presetID="52" presetClass="entr" presetSubtype="0" fill="hold" nodeType="withEffect">
                                  <p:stCondLst>
                                    <p:cond delay="0"/>
                                  </p:stCondLst>
                                  <p:childTnLst>
                                    <p:set>
                                      <p:cBhvr>
                                        <p:cTn id="65" dur="1" fill="hold">
                                          <p:stCondLst>
                                            <p:cond delay="0"/>
                                          </p:stCondLst>
                                        </p:cTn>
                                        <p:tgtEl>
                                          <p:spTgt spid="4102154">
                                            <p:txEl>
                                              <p:pRg st="0" end="0"/>
                                            </p:txEl>
                                          </p:spTgt>
                                        </p:tgtEl>
                                        <p:attrNameLst>
                                          <p:attrName>style.visibility</p:attrName>
                                        </p:attrNameLst>
                                      </p:cBhvr>
                                      <p:to>
                                        <p:strVal val="visible"/>
                                      </p:to>
                                    </p:set>
                                    <p:animScale>
                                      <p:cBhvr>
                                        <p:cTn id="66" dur="1000" decel="50000" fill="hold">
                                          <p:stCondLst>
                                            <p:cond delay="0"/>
                                          </p:stCondLst>
                                        </p:cTn>
                                        <p:tgtEl>
                                          <p:spTgt spid="410215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4102154">
                                            <p:txEl>
                                              <p:pRg st="0" end="0"/>
                                            </p:txEl>
                                          </p:spTgt>
                                        </p:tgtEl>
                                        <p:attrNameLst>
                                          <p:attrName>ppt_x</p:attrName>
                                          <p:attrName>ppt_y</p:attrName>
                                        </p:attrNameLst>
                                      </p:cBhvr>
                                    </p:animMotion>
                                    <p:animEffect transition="in" filter="fade">
                                      <p:cBhvr>
                                        <p:cTn id="68" dur="1000"/>
                                        <p:tgtEl>
                                          <p:spTgt spid="4102154">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5377">
                                            <p:txEl>
                                              <p:pRg st="0" end="0"/>
                                            </p:txEl>
                                          </p:spTgt>
                                        </p:tgtEl>
                                        <p:attrNameLst>
                                          <p:attrName>style.visibility</p:attrName>
                                        </p:attrNameLst>
                                      </p:cBhvr>
                                      <p:to>
                                        <p:strVal val="visible"/>
                                      </p:to>
                                    </p:set>
                                    <p:anim calcmode="lin" valueType="num">
                                      <p:cBhvr additive="base">
                                        <p:cTn id="73" dur="500" fill="hold"/>
                                        <p:tgtEl>
                                          <p:spTgt spid="1537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377">
                                            <p:txEl>
                                              <p:pRg st="0" end="0"/>
                                            </p:txEl>
                                          </p:spTgt>
                                        </p:tgtEl>
                                        <p:attrNameLst>
                                          <p:attrName>ppt_y</p:attrName>
                                        </p:attrNameLst>
                                      </p:cBhvr>
                                      <p:tavLst>
                                        <p:tav tm="0">
                                          <p:val>
                                            <p:strVal val="1+#ppt_h/2"/>
                                          </p:val>
                                        </p:tav>
                                        <p:tav tm="100000">
                                          <p:val>
                                            <p:strVal val="#ppt_y"/>
                                          </p:val>
                                        </p:tav>
                                      </p:tavLst>
                                    </p:anim>
                                  </p:childTnLst>
                                </p:cTn>
                              </p:par>
                              <p:par>
                                <p:cTn id="75" presetID="8" presetClass="emph" presetSubtype="0" fill="hold" grpId="0" nodeType="withEffect">
                                  <p:stCondLst>
                                    <p:cond delay="0"/>
                                  </p:stCondLst>
                                  <p:childTnLst>
                                    <p:animRot by="43200000">
                                      <p:cBhvr>
                                        <p:cTn id="76" dur="1000" fill="hold"/>
                                        <p:tgtEl>
                                          <p:spTgt spid="1537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150" grpId="0" animBg="1"/>
      <p:bldP spid="4102151" grpId="0" animBg="1"/>
      <p:bldP spid="4102149" grpId="0" animBg="1"/>
      <p:bldP spid="4102152" grpId="0"/>
      <p:bldP spid="4102153" grpId="0"/>
      <p:bldP spid="1537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A124A4CE-5215-45A3-ACC1-094DD69F4931}" type="slidenum">
              <a:rPr lang="en-US" smtClean="0"/>
              <a:pPr/>
              <a:t>2</a:t>
            </a:fld>
            <a:endParaRPr lang="en-US" smtClean="0"/>
          </a:p>
        </p:txBody>
      </p:sp>
      <p:sp>
        <p:nvSpPr>
          <p:cNvPr id="4099" name="Rectangle 2"/>
          <p:cNvSpPr>
            <a:spLocks noGrp="1" noChangeArrowheads="1"/>
          </p:cNvSpPr>
          <p:nvPr>
            <p:ph type="title"/>
          </p:nvPr>
        </p:nvSpPr>
        <p:spPr>
          <a:xfrm>
            <a:off x="0" y="457200"/>
            <a:ext cx="9144000" cy="639763"/>
          </a:xfrm>
        </p:spPr>
        <p:txBody>
          <a:bodyPr/>
          <a:lstStyle/>
          <a:p>
            <a:pPr algn="ctr" eaLnBrk="1" hangingPunct="1"/>
            <a:r>
              <a:rPr lang="en-US" b="1" smtClean="0"/>
              <a:t>General Class  Element 3 Course Presentation</a:t>
            </a:r>
          </a:p>
        </p:txBody>
      </p:sp>
      <p:sp>
        <p:nvSpPr>
          <p:cNvPr id="4100" name="Rectangle 3"/>
          <p:cNvSpPr>
            <a:spLocks noGrp="1" noChangeArrowheads="1"/>
          </p:cNvSpPr>
          <p:nvPr>
            <p:ph type="body" idx="1"/>
          </p:nvPr>
        </p:nvSpPr>
        <p:spPr>
          <a:xfrm>
            <a:off x="1295400" y="1600200"/>
            <a:ext cx="6310313" cy="4084638"/>
          </a:xfrm>
        </p:spPr>
        <p:txBody>
          <a:bodyPr/>
          <a:lstStyle/>
          <a:p>
            <a:pPr eaLnBrk="1" hangingPunct="1">
              <a:lnSpc>
                <a:spcPct val="80000"/>
              </a:lnSpc>
            </a:pPr>
            <a:endParaRPr lang="en-US" sz="1800" b="1" smtClean="0"/>
          </a:p>
          <a:p>
            <a:pPr eaLnBrk="1" hangingPunct="1">
              <a:lnSpc>
                <a:spcPct val="80000"/>
              </a:lnSpc>
              <a:buClr>
                <a:schemeClr val="accent2"/>
              </a:buClr>
              <a:buFont typeface="Wingdings" pitchFamily="2" charset="2"/>
              <a:buChar char="Ø"/>
            </a:pPr>
            <a:r>
              <a:rPr lang="en-US" sz="2800" b="1" smtClean="0"/>
              <a:t>ELEMENT 3 SUB-ELEMENTS</a:t>
            </a:r>
          </a:p>
          <a:p>
            <a:pPr eaLnBrk="1" hangingPunct="1">
              <a:lnSpc>
                <a:spcPct val="80000"/>
              </a:lnSpc>
            </a:pPr>
            <a:endParaRPr lang="en-US" sz="2800" b="1" smtClean="0"/>
          </a:p>
          <a:p>
            <a:pPr lvl="1" eaLnBrk="1" hangingPunct="1">
              <a:lnSpc>
                <a:spcPct val="80000"/>
              </a:lnSpc>
              <a:buFontTx/>
              <a:buNone/>
            </a:pPr>
            <a:r>
              <a:rPr lang="en-US" sz="2400" b="1" smtClean="0">
                <a:solidFill>
                  <a:srgbClr val="FF0000"/>
                </a:solidFill>
              </a:rPr>
              <a:t>G1 – Commission’s Rules</a:t>
            </a:r>
          </a:p>
          <a:p>
            <a:pPr lvl="1" eaLnBrk="1" hangingPunct="1">
              <a:lnSpc>
                <a:spcPct val="80000"/>
              </a:lnSpc>
              <a:buFontTx/>
              <a:buNone/>
            </a:pPr>
            <a:r>
              <a:rPr lang="en-US" sz="2400" b="1" smtClean="0"/>
              <a:t>G2 – Operating Procedures</a:t>
            </a:r>
          </a:p>
          <a:p>
            <a:pPr lvl="1" eaLnBrk="1" hangingPunct="1">
              <a:lnSpc>
                <a:spcPct val="80000"/>
              </a:lnSpc>
              <a:buFontTx/>
              <a:buNone/>
            </a:pPr>
            <a:r>
              <a:rPr lang="en-US" sz="2400" b="1" smtClean="0"/>
              <a:t>G3 – Radio Wave Propagation</a:t>
            </a:r>
          </a:p>
          <a:p>
            <a:pPr lvl="1" eaLnBrk="1" hangingPunct="1">
              <a:lnSpc>
                <a:spcPct val="80000"/>
              </a:lnSpc>
              <a:buFontTx/>
              <a:buNone/>
            </a:pPr>
            <a:r>
              <a:rPr lang="en-US" sz="2400" b="1" smtClean="0"/>
              <a:t>G4 – Amateur Radio Practices</a:t>
            </a:r>
          </a:p>
          <a:p>
            <a:pPr lvl="1" eaLnBrk="1" hangingPunct="1">
              <a:lnSpc>
                <a:spcPct val="80000"/>
              </a:lnSpc>
              <a:buFontTx/>
              <a:buNone/>
            </a:pPr>
            <a:r>
              <a:rPr lang="en-US" sz="2400" b="1" smtClean="0"/>
              <a:t>G5 – Electrical Principles</a:t>
            </a:r>
          </a:p>
          <a:p>
            <a:pPr lvl="1" eaLnBrk="1" hangingPunct="1">
              <a:lnSpc>
                <a:spcPct val="80000"/>
              </a:lnSpc>
              <a:buFontTx/>
              <a:buNone/>
            </a:pPr>
            <a:r>
              <a:rPr lang="en-US" sz="2400" b="1" smtClean="0"/>
              <a:t>G6 – Circuit Components</a:t>
            </a:r>
          </a:p>
          <a:p>
            <a:pPr lvl="1" eaLnBrk="1" hangingPunct="1">
              <a:lnSpc>
                <a:spcPct val="80000"/>
              </a:lnSpc>
              <a:buFontTx/>
              <a:buNone/>
            </a:pPr>
            <a:r>
              <a:rPr lang="en-US" sz="2400" b="1" smtClean="0"/>
              <a:t>G7 – Practical Circuits</a:t>
            </a:r>
          </a:p>
          <a:p>
            <a:pPr lvl="1" eaLnBrk="1" hangingPunct="1">
              <a:lnSpc>
                <a:spcPct val="80000"/>
              </a:lnSpc>
              <a:buFontTx/>
              <a:buNone/>
            </a:pPr>
            <a:r>
              <a:rPr lang="en-US" sz="2400" b="1" smtClean="0"/>
              <a:t>G8 – Signals and Emissions</a:t>
            </a:r>
          </a:p>
          <a:p>
            <a:pPr lvl="1" eaLnBrk="1" hangingPunct="1">
              <a:lnSpc>
                <a:spcPct val="80000"/>
              </a:lnSpc>
              <a:buFontTx/>
              <a:buNone/>
            </a:pPr>
            <a:r>
              <a:rPr lang="en-US" sz="2400" b="1" smtClean="0"/>
              <a:t>G9 – Antennas</a:t>
            </a:r>
          </a:p>
          <a:p>
            <a:pPr lvl="1" eaLnBrk="1" hangingPunct="1">
              <a:lnSpc>
                <a:spcPct val="80000"/>
              </a:lnSpc>
              <a:buFontTx/>
              <a:buNone/>
            </a:pPr>
            <a:r>
              <a:rPr lang="en-US" sz="2400" b="1" smtClean="0"/>
              <a:t>G0 – Electrical and RF Safety</a:t>
            </a:r>
            <a:endParaRPr lang="en-U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500"/>
                                  </p:stCondLst>
                                  <p:childTnLst>
                                    <p:animScale>
                                      <p:cBhvr>
                                        <p:cTn id="6" dur="2000" fill="hold"/>
                                        <p:tgtEl>
                                          <p:spTgt spid="4100">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6F9FD5E-44A6-49A0-8E5B-FF9A7DA42769}" type="slidenum">
              <a:rPr lang="en-US" sz="1400">
                <a:latin typeface="Times New Roman" pitchFamily="18" charset="0"/>
              </a:rPr>
              <a:pPr algn="r"/>
              <a:t>20</a:t>
            </a:fld>
            <a:endParaRPr lang="en-US" sz="1400">
              <a:latin typeface="Times New Roman" pitchFamily="18" charset="0"/>
            </a:endParaRPr>
          </a:p>
        </p:txBody>
      </p:sp>
      <p:sp>
        <p:nvSpPr>
          <p:cNvPr id="4101123" name="Rectangle 3"/>
          <p:cNvSpPr>
            <a:spLocks noGrp="1" noChangeArrowheads="1"/>
          </p:cNvSpPr>
          <p:nvPr>
            <p:ph type="body" idx="4294967295"/>
          </p:nvPr>
        </p:nvSpPr>
        <p:spPr>
          <a:xfrm>
            <a:off x="347663" y="1508125"/>
            <a:ext cx="8640762" cy="1676400"/>
          </a:xfrm>
        </p:spPr>
        <p:txBody>
          <a:bodyPr/>
          <a:lstStyle/>
          <a:p>
            <a:pPr marL="381000" indent="-381000" eaLnBrk="1" hangingPunct="1">
              <a:buFont typeface="Wingdings" pitchFamily="2" charset="2"/>
              <a:buChar char="Ø"/>
            </a:pPr>
            <a:r>
              <a:rPr lang="en-US" sz="2400" b="1" smtClean="0"/>
              <a:t>General class control operator frequency privileges</a:t>
            </a:r>
          </a:p>
          <a:p>
            <a:pPr marL="381000" indent="-381000" eaLnBrk="1" hangingPunct="1">
              <a:buFont typeface="Wingdings" pitchFamily="2" charset="2"/>
              <a:buChar char="Ø"/>
            </a:pPr>
            <a:endParaRPr lang="en-US" sz="100" b="1" smtClean="0"/>
          </a:p>
          <a:p>
            <a:pPr marL="838200" lvl="1" indent="-381000" eaLnBrk="1" hangingPunct="1"/>
            <a:r>
              <a:rPr lang="en-US" smtClean="0"/>
              <a:t>When a General Class licensee is </a:t>
            </a:r>
            <a:r>
              <a:rPr lang="en-US" b="1" smtClean="0"/>
              <a:t>not permitted to use the entire voice portion</a:t>
            </a:r>
            <a:r>
              <a:rPr lang="en-US" smtClean="0"/>
              <a:t> of a particular band, the </a:t>
            </a:r>
            <a:r>
              <a:rPr lang="en-US" b="1" i="1" smtClean="0"/>
              <a:t>upper end</a:t>
            </a:r>
            <a:r>
              <a:rPr lang="en-US" smtClean="0"/>
              <a:t> or portion of the voice segment is generally available to them</a:t>
            </a:r>
            <a:r>
              <a:rPr lang="en-US" b="1" smtClean="0"/>
              <a:t>. </a:t>
            </a:r>
            <a:r>
              <a:rPr lang="en-US" sz="1000" b="1" smtClean="0"/>
              <a:t>(</a:t>
            </a:r>
            <a:r>
              <a:rPr lang="en-US" sz="1000" smtClean="0"/>
              <a:t>G1A12)</a:t>
            </a:r>
          </a:p>
        </p:txBody>
      </p:sp>
      <p:sp>
        <p:nvSpPr>
          <p:cNvPr id="4101129" name="AutoShape 9"/>
          <p:cNvSpPr>
            <a:spLocks noChangeArrowheads="1"/>
          </p:cNvSpPr>
          <p:nvPr/>
        </p:nvSpPr>
        <p:spPr bwMode="auto">
          <a:xfrm rot="-5400000">
            <a:off x="8372475" y="3584575"/>
            <a:ext cx="192088" cy="496888"/>
          </a:xfrm>
          <a:prstGeom prst="upArrow">
            <a:avLst>
              <a:gd name="adj1" fmla="val 50000"/>
              <a:gd name="adj2" fmla="val 64669"/>
            </a:avLst>
          </a:prstGeom>
          <a:solidFill>
            <a:schemeClr val="accent1"/>
          </a:solidFill>
          <a:ln w="57150">
            <a:solidFill>
              <a:srgbClr val="CC0000"/>
            </a:solidFill>
            <a:miter lim="800000"/>
            <a:headEnd/>
            <a:tailEnd/>
          </a:ln>
        </p:spPr>
        <p:txBody>
          <a:bodyPr vert="eaVert" wrap="none" anchor="ctr"/>
          <a:lstStyle/>
          <a:p>
            <a:endParaRPr lang="en-US">
              <a:latin typeface="Rockwell" pitchFamily="18" charset="0"/>
            </a:endParaRPr>
          </a:p>
        </p:txBody>
      </p:sp>
      <p:pic>
        <p:nvPicPr>
          <p:cNvPr id="139271" name="Picture 7" descr="20 meter chart"/>
          <p:cNvPicPr>
            <a:picLocks noChangeAspect="1" noChangeArrowheads="1"/>
          </p:cNvPicPr>
          <p:nvPr/>
        </p:nvPicPr>
        <p:blipFill>
          <a:blip r:embed="rId2" cstate="print"/>
          <a:srcRect/>
          <a:stretch>
            <a:fillRect/>
          </a:stretch>
        </p:blipFill>
        <p:spPr bwMode="auto">
          <a:xfrm>
            <a:off x="846138" y="3313113"/>
            <a:ext cx="7086600" cy="2971800"/>
          </a:xfrm>
          <a:prstGeom prst="rect">
            <a:avLst/>
          </a:prstGeom>
          <a:noFill/>
          <a:ln w="9525">
            <a:noFill/>
            <a:miter lim="800000"/>
            <a:headEnd/>
            <a:tailEnd/>
          </a:ln>
        </p:spPr>
      </p:pic>
      <p:sp>
        <p:nvSpPr>
          <p:cNvPr id="22534" name="Rectangle 7"/>
          <p:cNvSpPr>
            <a:spLocks noGrp="1" noChangeArrowheads="1"/>
          </p:cNvSpPr>
          <p:nvPr>
            <p:ph type="title" idx="4294967295"/>
          </p:nvPr>
        </p:nvSpPr>
        <p:spPr>
          <a:xfrm>
            <a:off x="231775" y="395288"/>
            <a:ext cx="8642350" cy="868362"/>
          </a:xfrm>
          <a:noFill/>
        </p:spPr>
        <p:txBody>
          <a:bodyPr anchor="t"/>
          <a:lstStyle/>
          <a:p>
            <a:pPr algn="ctr"/>
            <a:r>
              <a:rPr lang="en-GB" sz="3600" b="1" smtClean="0"/>
              <a:t>Commission’s Rules</a:t>
            </a:r>
            <a:endParaRPr lang="en-US" sz="36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1123">
                                            <p:txEl>
                                              <p:pRg st="0" end="0"/>
                                            </p:txEl>
                                          </p:spTgt>
                                        </p:tgtEl>
                                        <p:attrNameLst>
                                          <p:attrName>style.visibility</p:attrName>
                                        </p:attrNameLst>
                                      </p:cBhvr>
                                      <p:to>
                                        <p:strVal val="visible"/>
                                      </p:to>
                                    </p:set>
                                    <p:animEffect transition="in" filter="wipe(up)">
                                      <p:cBhvr>
                                        <p:cTn id="7" dur="500"/>
                                        <p:tgtEl>
                                          <p:spTgt spid="4101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01123">
                                            <p:txEl>
                                              <p:pRg st="2" end="2"/>
                                            </p:txEl>
                                          </p:spTgt>
                                        </p:tgtEl>
                                        <p:attrNameLst>
                                          <p:attrName>style.visibility</p:attrName>
                                        </p:attrNameLst>
                                      </p:cBhvr>
                                      <p:to>
                                        <p:strVal val="visible"/>
                                      </p:to>
                                    </p:set>
                                    <p:animEffect transition="in" filter="wipe(left)">
                                      <p:cBhvr>
                                        <p:cTn id="12" dur="500"/>
                                        <p:tgtEl>
                                          <p:spTgt spid="4101123">
                                            <p:txEl>
                                              <p:pRg st="2" end="2"/>
                                            </p:txEl>
                                          </p:spTgt>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139271"/>
                                        </p:tgtEl>
                                        <p:attrNameLst>
                                          <p:attrName>style.visibility</p:attrName>
                                        </p:attrNameLst>
                                      </p:cBhvr>
                                      <p:to>
                                        <p:strVal val="visible"/>
                                      </p:to>
                                    </p:set>
                                    <p:anim calcmode="lin" valueType="num">
                                      <p:cBhvr>
                                        <p:cTn id="16" dur="2000" fill="hold"/>
                                        <p:tgtEl>
                                          <p:spTgt spid="139271"/>
                                        </p:tgtEl>
                                        <p:attrNameLst>
                                          <p:attrName>ppt_w</p:attrName>
                                        </p:attrNameLst>
                                      </p:cBhvr>
                                      <p:tavLst>
                                        <p:tav tm="0">
                                          <p:val>
                                            <p:fltVal val="0"/>
                                          </p:val>
                                        </p:tav>
                                        <p:tav tm="100000">
                                          <p:val>
                                            <p:strVal val="#ppt_w"/>
                                          </p:val>
                                        </p:tav>
                                      </p:tavLst>
                                    </p:anim>
                                    <p:anim calcmode="lin" valueType="num">
                                      <p:cBhvr>
                                        <p:cTn id="17" dur="2000" fill="hold"/>
                                        <p:tgtEl>
                                          <p:spTgt spid="13927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52" presetClass="entr" presetSubtype="0" fill="hold" grpId="0" nodeType="afterEffect">
                                  <p:stCondLst>
                                    <p:cond delay="0"/>
                                  </p:stCondLst>
                                  <p:childTnLst>
                                    <p:set>
                                      <p:cBhvr>
                                        <p:cTn id="20" dur="1" fill="hold">
                                          <p:stCondLst>
                                            <p:cond delay="0"/>
                                          </p:stCondLst>
                                        </p:cTn>
                                        <p:tgtEl>
                                          <p:spTgt spid="4101129"/>
                                        </p:tgtEl>
                                        <p:attrNameLst>
                                          <p:attrName>style.visibility</p:attrName>
                                        </p:attrNameLst>
                                      </p:cBhvr>
                                      <p:to>
                                        <p:strVal val="visible"/>
                                      </p:to>
                                    </p:set>
                                    <p:animScale>
                                      <p:cBhvr>
                                        <p:cTn id="21" dur="1000" decel="50000" fill="hold">
                                          <p:stCondLst>
                                            <p:cond delay="0"/>
                                          </p:stCondLst>
                                        </p:cTn>
                                        <p:tgtEl>
                                          <p:spTgt spid="4101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101129"/>
                                        </p:tgtEl>
                                        <p:attrNameLst>
                                          <p:attrName>ppt_x</p:attrName>
                                          <p:attrName>ppt_y</p:attrName>
                                        </p:attrNameLst>
                                      </p:cBhvr>
                                    </p:animMotion>
                                    <p:animEffect transition="in" filter="fade">
                                      <p:cBhvr>
                                        <p:cTn id="23" dur="1000"/>
                                        <p:tgtEl>
                                          <p:spTgt spid="4101129"/>
                                        </p:tgtEl>
                                      </p:cBhvr>
                                    </p:animEffect>
                                  </p:childTnLst>
                                </p:cTn>
                              </p:par>
                            </p:childTnLst>
                          </p:cTn>
                        </p:par>
                        <p:par>
                          <p:cTn id="24" fill="hold" nodeType="afterGroup">
                            <p:stCondLst>
                              <p:cond delay="3500"/>
                            </p:stCondLst>
                            <p:childTnLst>
                              <p:par>
                                <p:cTn id="25" presetID="8" presetClass="emph" presetSubtype="0" fill="hold" grpId="1" nodeType="afterEffect">
                                  <p:stCondLst>
                                    <p:cond delay="0"/>
                                  </p:stCondLst>
                                  <p:childTnLst>
                                    <p:animRot by="-43200000">
                                      <p:cBhvr>
                                        <p:cTn id="26" dur="500" fill="hold"/>
                                        <p:tgtEl>
                                          <p:spTgt spid="4101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129" grpId="0" animBg="1"/>
      <p:bldP spid="41011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45B1094-DC5C-4E64-9908-34A70FA27B1E}" type="slidenum">
              <a:rPr lang="en-US" sz="1400">
                <a:latin typeface="Times New Roman" pitchFamily="18" charset="0"/>
              </a:rPr>
              <a:pPr algn="r"/>
              <a:t>21</a:t>
            </a:fld>
            <a:endParaRPr lang="en-US" sz="1400">
              <a:latin typeface="Times New Roman" pitchFamily="18" charset="0"/>
            </a:endParaRPr>
          </a:p>
        </p:txBody>
      </p:sp>
      <p:sp>
        <p:nvSpPr>
          <p:cNvPr id="23555"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22532" name="Rectangle 3"/>
          <p:cNvSpPr>
            <a:spLocks noGrp="1" noChangeArrowheads="1"/>
          </p:cNvSpPr>
          <p:nvPr>
            <p:ph type="body" idx="4294967295"/>
          </p:nvPr>
        </p:nvSpPr>
        <p:spPr>
          <a:xfrm>
            <a:off x="0" y="1706563"/>
            <a:ext cx="9144000" cy="4962525"/>
          </a:xfrm>
        </p:spPr>
        <p:txBody>
          <a:bodyPr/>
          <a:lstStyle/>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smtClean="0">
              <a:solidFill>
                <a:srgbClr val="FF0000"/>
              </a:solidFill>
            </a:endParaRPr>
          </a:p>
          <a:p>
            <a:endParaRPr lang="en-US" smtClean="0">
              <a:solidFill>
                <a:srgbClr val="FF0000"/>
              </a:solidFill>
            </a:endParaRPr>
          </a:p>
          <a:p>
            <a:pPr lvl="2"/>
            <a:r>
              <a:rPr lang="en-US" smtClean="0">
                <a:solidFill>
                  <a:srgbClr val="FF0000"/>
                </a:solidFill>
              </a:rPr>
              <a:t>Voice privileges are usually at the top end of the band….except for 60 meters which has specific 5 channels of voice.</a:t>
            </a:r>
          </a:p>
          <a:p>
            <a:endParaRPr lang="en-US" smtClean="0"/>
          </a:p>
          <a:p>
            <a:pPr>
              <a:buFont typeface="Wingdings" pitchFamily="2" charset="2"/>
              <a:buChar char="Ø"/>
            </a:pPr>
            <a:r>
              <a:rPr lang="en-US" smtClean="0"/>
              <a:t>There are NO amateur bands shared with the Citizens Radio Service. </a:t>
            </a:r>
            <a:r>
              <a:rPr lang="en-US" sz="1000" smtClean="0"/>
              <a:t>(G1A13)</a:t>
            </a:r>
          </a:p>
          <a:p>
            <a:endParaRPr lang="en-US" smtClean="0">
              <a:solidFill>
                <a:srgbClr val="FF0000"/>
              </a:solidFill>
            </a:endParaRPr>
          </a:p>
        </p:txBody>
      </p:sp>
      <p:pic>
        <p:nvPicPr>
          <p:cNvPr id="5" name="Picture 8" descr="pg 32 right"/>
          <p:cNvPicPr>
            <a:picLocks noChangeAspect="1" noChangeArrowheads="1"/>
          </p:cNvPicPr>
          <p:nvPr/>
        </p:nvPicPr>
        <p:blipFill>
          <a:blip r:embed="rId2" cstate="print"/>
          <a:srcRect/>
          <a:stretch>
            <a:fillRect/>
          </a:stretch>
        </p:blipFill>
        <p:spPr bwMode="auto">
          <a:xfrm>
            <a:off x="4495800" y="1470025"/>
            <a:ext cx="4648200" cy="2957513"/>
          </a:xfrm>
          <a:prstGeom prst="rect">
            <a:avLst/>
          </a:prstGeom>
          <a:noFill/>
          <a:ln w="9525">
            <a:noFill/>
            <a:miter lim="800000"/>
            <a:headEnd/>
            <a:tailEnd/>
          </a:ln>
        </p:spPr>
      </p:pic>
      <p:pic>
        <p:nvPicPr>
          <p:cNvPr id="6" name="Picture 7" descr="pg 32 left"/>
          <p:cNvPicPr>
            <a:picLocks noChangeAspect="1" noChangeArrowheads="1"/>
          </p:cNvPicPr>
          <p:nvPr/>
        </p:nvPicPr>
        <p:blipFill>
          <a:blip r:embed="rId3" cstate="print"/>
          <a:srcRect/>
          <a:stretch>
            <a:fillRect/>
          </a:stretch>
        </p:blipFill>
        <p:spPr bwMode="auto">
          <a:xfrm>
            <a:off x="14288" y="1477963"/>
            <a:ext cx="4495800" cy="2957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22" presetClass="entr" presetSubtype="4" fill="hold" nodeType="afterEffect">
                                  <p:stCondLst>
                                    <p:cond delay="500"/>
                                  </p:stCondLst>
                                  <p:childTnLst>
                                    <p:set>
                                      <p:cBhvr>
                                        <p:cTn id="15" dur="1" fill="hold">
                                          <p:stCondLst>
                                            <p:cond delay="0"/>
                                          </p:stCondLst>
                                        </p:cTn>
                                        <p:tgtEl>
                                          <p:spTgt spid="22532">
                                            <p:txEl>
                                              <p:pRg st="8" end="8"/>
                                            </p:txEl>
                                          </p:spTgt>
                                        </p:tgtEl>
                                        <p:attrNameLst>
                                          <p:attrName>style.visibility</p:attrName>
                                        </p:attrNameLst>
                                      </p:cBhvr>
                                      <p:to>
                                        <p:strVal val="visible"/>
                                      </p:to>
                                    </p:set>
                                    <p:animEffect transition="in" filter="wipe(down)">
                                      <p:cBhvr>
                                        <p:cTn id="16" dur="500"/>
                                        <p:tgtEl>
                                          <p:spTgt spid="22532">
                                            <p:txEl>
                                              <p:pRg st="8" end="8"/>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22532">
                                            <p:txEl>
                                              <p:pRg st="10" end="10"/>
                                            </p:txEl>
                                          </p:spTgt>
                                        </p:tgtEl>
                                        <p:attrNameLst>
                                          <p:attrName>style.visibility</p:attrName>
                                        </p:attrNameLst>
                                      </p:cBhvr>
                                      <p:to>
                                        <p:strVal val="visible"/>
                                      </p:to>
                                    </p:set>
                                    <p:animEffect transition="in" filter="wipe(down)">
                                      <p:cBhvr>
                                        <p:cTn id="21" dur="500"/>
                                        <p:tgtEl>
                                          <p:spTgt spid="2253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075D02D-2E0E-411B-AFCE-678A1B89180B}" type="slidenum">
              <a:rPr lang="en-US" sz="1400">
                <a:latin typeface="Times New Roman" pitchFamily="18" charset="0"/>
              </a:rPr>
              <a:pPr algn="r"/>
              <a:t>22</a:t>
            </a:fld>
            <a:endParaRPr lang="en-US" sz="1400">
              <a:latin typeface="Times New Roman" pitchFamily="18" charset="0"/>
            </a:endParaRPr>
          </a:p>
        </p:txBody>
      </p:sp>
      <p:sp>
        <p:nvSpPr>
          <p:cNvPr id="24579"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4115459" name="Rectangle 3"/>
          <p:cNvSpPr>
            <a:spLocks noGrp="1" noChangeArrowheads="1"/>
          </p:cNvSpPr>
          <p:nvPr>
            <p:ph type="body" idx="4294967295"/>
          </p:nvPr>
        </p:nvSpPr>
        <p:spPr>
          <a:xfrm>
            <a:off x="461963" y="1662113"/>
            <a:ext cx="8566150" cy="4962525"/>
          </a:xfrm>
        </p:spPr>
        <p:txBody>
          <a:bodyPr/>
          <a:lstStyle/>
          <a:p>
            <a:pPr>
              <a:buSzPct val="195000"/>
              <a:buFont typeface="Wingdings" pitchFamily="2" charset="2"/>
              <a:buNone/>
            </a:pPr>
            <a:endParaRPr lang="en-US" sz="1600" smtClean="0">
              <a:solidFill>
                <a:srgbClr val="FF0000"/>
              </a:solidFill>
            </a:endParaRPr>
          </a:p>
          <a:p>
            <a:pPr>
              <a:lnSpc>
                <a:spcPts val="2200"/>
              </a:lnSpc>
              <a:buFont typeface="Wingdings" pitchFamily="2" charset="2"/>
              <a:buChar char="Ø"/>
            </a:pPr>
            <a:r>
              <a:rPr lang="en-US" sz="2400" smtClean="0"/>
              <a:t>FCC rules designate Amateur Service as a secondary user on certain bands, as such amateur stations are permitted to use such bands only if there is no harmful interference to primary users.</a:t>
            </a:r>
            <a:r>
              <a:rPr lang="en-US" smtClean="0"/>
              <a:t> </a:t>
            </a:r>
            <a:r>
              <a:rPr lang="en-US" sz="1000" smtClean="0"/>
              <a:t>(G1A14)</a:t>
            </a:r>
          </a:p>
          <a:p>
            <a:pPr lvl="2"/>
            <a:r>
              <a:rPr lang="en-US" sz="2000" smtClean="0">
                <a:solidFill>
                  <a:srgbClr val="FF0000"/>
                </a:solidFill>
              </a:rPr>
              <a:t>Primary users have priority use</a:t>
            </a:r>
          </a:p>
          <a:p>
            <a:pPr eaLnBrk="1" hangingPunct="1">
              <a:buFontTx/>
              <a:buNone/>
            </a:pPr>
            <a:endParaRPr lang="en-US" smtClean="0"/>
          </a:p>
          <a:p>
            <a:pPr eaLnBrk="1" hangingPunct="1">
              <a:buFontTx/>
              <a:buNone/>
            </a:pPr>
            <a:endParaRPr lang="en-US" smtClean="0"/>
          </a:p>
          <a:p>
            <a:pPr>
              <a:lnSpc>
                <a:spcPts val="2200"/>
              </a:lnSpc>
              <a:buFont typeface="Wingdings" pitchFamily="2" charset="2"/>
              <a:buChar char="Ø"/>
            </a:pPr>
            <a:r>
              <a:rPr lang="en-US" sz="2400" smtClean="0"/>
              <a:t>Move to a clear frequency when operating on 30 meters or 60 meters if a station in the primary service interferes with your contact.</a:t>
            </a:r>
            <a:r>
              <a:rPr lang="en-US" smtClean="0"/>
              <a:t> </a:t>
            </a:r>
            <a:r>
              <a:rPr lang="en-US" sz="1000" smtClean="0"/>
              <a:t>(G1A15)</a:t>
            </a:r>
          </a:p>
          <a:p>
            <a:pPr lvl="2">
              <a:buSzPct val="95000"/>
            </a:pPr>
            <a:r>
              <a:rPr lang="en-US" sz="2000" smtClean="0">
                <a:solidFill>
                  <a:srgbClr val="FF0000"/>
                </a:solidFill>
              </a:rPr>
              <a:t>Secondary users do not have priority use</a:t>
            </a:r>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5459">
                                            <p:txEl>
                                              <p:pRg st="1" end="1"/>
                                            </p:txEl>
                                          </p:spTgt>
                                        </p:tgtEl>
                                        <p:attrNameLst>
                                          <p:attrName>style.visibility</p:attrName>
                                        </p:attrNameLst>
                                      </p:cBhvr>
                                      <p:to>
                                        <p:strVal val="visible"/>
                                      </p:to>
                                    </p:set>
                                    <p:animEffect transition="in" filter="wipe(up)">
                                      <p:cBhvr>
                                        <p:cTn id="7" dur="500"/>
                                        <p:tgtEl>
                                          <p:spTgt spid="4115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5459">
                                            <p:txEl>
                                              <p:pRg st="2" end="2"/>
                                            </p:txEl>
                                          </p:spTgt>
                                        </p:tgtEl>
                                        <p:attrNameLst>
                                          <p:attrName>style.visibility</p:attrName>
                                        </p:attrNameLst>
                                      </p:cBhvr>
                                      <p:to>
                                        <p:strVal val="visible"/>
                                      </p:to>
                                    </p:set>
                                    <p:animEffect transition="in" filter="wipe(left)">
                                      <p:cBhvr>
                                        <p:cTn id="12" dur="500"/>
                                        <p:tgtEl>
                                          <p:spTgt spid="4115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15459">
                                            <p:txEl>
                                              <p:pRg st="5" end="5"/>
                                            </p:txEl>
                                          </p:spTgt>
                                        </p:tgtEl>
                                        <p:attrNameLst>
                                          <p:attrName>style.visibility</p:attrName>
                                        </p:attrNameLst>
                                      </p:cBhvr>
                                      <p:to>
                                        <p:strVal val="visible"/>
                                      </p:to>
                                    </p:set>
                                    <p:animEffect transition="in" filter="wipe(left)">
                                      <p:cBhvr>
                                        <p:cTn id="17" dur="500"/>
                                        <p:tgtEl>
                                          <p:spTgt spid="411545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115459">
                                            <p:txEl>
                                              <p:pRg st="6" end="6"/>
                                            </p:txEl>
                                          </p:spTgt>
                                        </p:tgtEl>
                                        <p:attrNameLst>
                                          <p:attrName>style.visibility</p:attrName>
                                        </p:attrNameLst>
                                      </p:cBhvr>
                                      <p:to>
                                        <p:strVal val="visible"/>
                                      </p:to>
                                    </p:set>
                                    <p:animEffect transition="in" filter="wipe(down)">
                                      <p:cBhvr>
                                        <p:cTn id="22" dur="500"/>
                                        <p:tgtEl>
                                          <p:spTgt spid="4115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31775" y="509588"/>
            <a:ext cx="8642350" cy="503237"/>
          </a:xfrm>
        </p:spPr>
        <p:txBody>
          <a:bodyPr/>
          <a:lstStyle/>
          <a:p>
            <a:pPr algn="ctr"/>
            <a:r>
              <a:rPr lang="en-GB" sz="3600" b="1" smtClean="0"/>
              <a:t>Commission’s Rules</a:t>
            </a:r>
            <a:endParaRPr lang="en-US" sz="3600" b="1" smtClean="0"/>
          </a:p>
        </p:txBody>
      </p:sp>
      <p:sp>
        <p:nvSpPr>
          <p:cNvPr id="52227" name="Rectangle 3"/>
          <p:cNvSpPr>
            <a:spLocks noGrp="1" noChangeArrowheads="1"/>
          </p:cNvSpPr>
          <p:nvPr>
            <p:ph type="body" idx="1"/>
          </p:nvPr>
        </p:nvSpPr>
        <p:spPr>
          <a:xfrm>
            <a:off x="231775" y="1585913"/>
            <a:ext cx="8642350" cy="4962525"/>
          </a:xfrm>
        </p:spPr>
        <p:txBody>
          <a:bodyPr/>
          <a:lstStyle/>
          <a:p>
            <a:pPr>
              <a:buFont typeface="Wingdings" pitchFamily="2" charset="2"/>
              <a:buChar char="Ø"/>
            </a:pPr>
            <a:r>
              <a:rPr lang="en-US" b="1" smtClean="0"/>
              <a:t>200 feet</a:t>
            </a:r>
            <a:r>
              <a:rPr lang="en-US" smtClean="0"/>
              <a:t> is the maximum height above ground to which an antenna structure may be erected without requiring notification to the FAA and registration with the FCC, provided it is not at or near a public use airport. </a:t>
            </a:r>
            <a:r>
              <a:rPr lang="en-US" sz="1000" smtClean="0"/>
              <a:t>(G1B01)</a:t>
            </a:r>
            <a:r>
              <a:rPr lang="en-US" smtClean="0"/>
              <a:t> </a:t>
            </a:r>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a:p>
            <a:pPr>
              <a:buFont typeface="Wingdings" pitchFamily="2" charset="2"/>
              <a:buChar char="Ø"/>
            </a:pPr>
            <a:endParaRPr lang="en-US" smtClean="0"/>
          </a:p>
        </p:txBody>
      </p:sp>
      <p:pic>
        <p:nvPicPr>
          <p:cNvPr id="52236" name="Picture 12" descr="House3Antenna"/>
          <p:cNvPicPr>
            <a:picLocks noChangeAspect="1" noChangeArrowheads="1"/>
          </p:cNvPicPr>
          <p:nvPr/>
        </p:nvPicPr>
        <p:blipFill>
          <a:blip r:embed="rId2" cstate="print"/>
          <a:srcRect/>
          <a:stretch>
            <a:fillRect/>
          </a:stretch>
        </p:blipFill>
        <p:spPr bwMode="auto">
          <a:xfrm>
            <a:off x="4071938" y="3160713"/>
            <a:ext cx="4891087" cy="3071812"/>
          </a:xfrm>
          <a:prstGeom prst="rect">
            <a:avLst/>
          </a:prstGeom>
          <a:noFill/>
          <a:ln w="9525">
            <a:noFill/>
            <a:miter lim="800000"/>
            <a:headEnd/>
            <a:tailEnd/>
          </a:ln>
        </p:spPr>
      </p:pic>
      <p:pic>
        <p:nvPicPr>
          <p:cNvPr id="52237" name="Picture 13" descr="House2Antenna"/>
          <p:cNvPicPr>
            <a:picLocks noChangeAspect="1" noChangeArrowheads="1"/>
          </p:cNvPicPr>
          <p:nvPr/>
        </p:nvPicPr>
        <p:blipFill>
          <a:blip r:embed="rId3" cstate="print"/>
          <a:srcRect/>
          <a:stretch>
            <a:fillRect/>
          </a:stretch>
        </p:blipFill>
        <p:spPr bwMode="auto">
          <a:xfrm>
            <a:off x="231775" y="3160713"/>
            <a:ext cx="2195513" cy="3043237"/>
          </a:xfrm>
          <a:prstGeom prst="rect">
            <a:avLst/>
          </a:prstGeom>
          <a:noFill/>
          <a:ln w="9525">
            <a:noFill/>
            <a:miter lim="800000"/>
            <a:headEnd/>
            <a:tailEnd/>
          </a:ln>
        </p:spPr>
      </p:pic>
      <p:sp>
        <p:nvSpPr>
          <p:cNvPr id="52238" name="Line 14"/>
          <p:cNvSpPr>
            <a:spLocks noChangeShapeType="1"/>
          </p:cNvSpPr>
          <p:nvPr/>
        </p:nvSpPr>
        <p:spPr bwMode="auto">
          <a:xfrm>
            <a:off x="1384300" y="3236913"/>
            <a:ext cx="3687763" cy="0"/>
          </a:xfrm>
          <a:prstGeom prst="line">
            <a:avLst/>
          </a:prstGeom>
          <a:noFill/>
          <a:ln w="28575" cap="sq">
            <a:solidFill>
              <a:srgbClr val="FF0000"/>
            </a:solidFill>
            <a:round/>
            <a:headEnd type="none" w="sm" len="sm"/>
            <a:tailEnd type="none" w="sm" len="sm"/>
          </a:ln>
          <a:effectLst/>
        </p:spPr>
        <p:txBody>
          <a:bodyPr wrap="none"/>
          <a:lstStyle/>
          <a:p>
            <a:endParaRPr lang="en-US"/>
          </a:p>
        </p:txBody>
      </p:sp>
      <p:sp>
        <p:nvSpPr>
          <p:cNvPr id="52239" name="Line 15"/>
          <p:cNvSpPr>
            <a:spLocks noChangeShapeType="1"/>
          </p:cNvSpPr>
          <p:nvPr/>
        </p:nvSpPr>
        <p:spPr bwMode="auto">
          <a:xfrm flipV="1">
            <a:off x="3305175" y="3275013"/>
            <a:ext cx="0" cy="884237"/>
          </a:xfrm>
          <a:prstGeom prst="line">
            <a:avLst/>
          </a:prstGeom>
          <a:noFill/>
          <a:ln w="28575" cap="sq">
            <a:solidFill>
              <a:srgbClr val="FF0000"/>
            </a:solidFill>
            <a:round/>
            <a:headEnd type="none" w="sm" len="sm"/>
            <a:tailEnd type="stealth" w="lg" len="lg"/>
          </a:ln>
          <a:effectLst/>
        </p:spPr>
        <p:txBody>
          <a:bodyPr wrap="none"/>
          <a:lstStyle/>
          <a:p>
            <a:endParaRPr lang="en-US"/>
          </a:p>
        </p:txBody>
      </p:sp>
      <p:sp>
        <p:nvSpPr>
          <p:cNvPr id="52240" name="Line 16"/>
          <p:cNvSpPr>
            <a:spLocks noChangeShapeType="1"/>
          </p:cNvSpPr>
          <p:nvPr/>
        </p:nvSpPr>
        <p:spPr bwMode="auto">
          <a:xfrm>
            <a:off x="1346200" y="6232525"/>
            <a:ext cx="3956050" cy="0"/>
          </a:xfrm>
          <a:prstGeom prst="line">
            <a:avLst/>
          </a:prstGeom>
          <a:noFill/>
          <a:ln w="28575" cap="sq">
            <a:solidFill>
              <a:srgbClr val="FF0000"/>
            </a:solidFill>
            <a:round/>
            <a:headEnd type="none" w="sm" len="sm"/>
            <a:tailEnd type="none" w="sm" len="sm"/>
          </a:ln>
          <a:effectLst/>
        </p:spPr>
        <p:txBody>
          <a:bodyPr wrap="none"/>
          <a:lstStyle/>
          <a:p>
            <a:endParaRPr lang="en-US"/>
          </a:p>
        </p:txBody>
      </p:sp>
      <p:sp>
        <p:nvSpPr>
          <p:cNvPr id="52241" name="Line 17"/>
          <p:cNvSpPr>
            <a:spLocks noChangeShapeType="1"/>
          </p:cNvSpPr>
          <p:nvPr/>
        </p:nvSpPr>
        <p:spPr bwMode="auto">
          <a:xfrm>
            <a:off x="3343275" y="5464175"/>
            <a:ext cx="0" cy="769938"/>
          </a:xfrm>
          <a:prstGeom prst="line">
            <a:avLst/>
          </a:prstGeom>
          <a:noFill/>
          <a:ln w="28575" cap="sq">
            <a:solidFill>
              <a:srgbClr val="FF0000"/>
            </a:solidFill>
            <a:round/>
            <a:headEnd type="none" w="sm" len="sm"/>
            <a:tailEnd type="stealth" w="lg" len="lg"/>
          </a:ln>
          <a:effectLst/>
        </p:spPr>
        <p:txBody>
          <a:bodyPr wrap="none"/>
          <a:lstStyle/>
          <a:p>
            <a:endParaRPr lang="en-US"/>
          </a:p>
        </p:txBody>
      </p:sp>
      <p:sp>
        <p:nvSpPr>
          <p:cNvPr id="52243" name="Text Box 19"/>
          <p:cNvSpPr txBox="1">
            <a:spLocks noChangeArrowheads="1"/>
          </p:cNvSpPr>
          <p:nvPr/>
        </p:nvSpPr>
        <p:spPr bwMode="auto">
          <a:xfrm>
            <a:off x="2536825" y="4197350"/>
            <a:ext cx="1535113" cy="1262063"/>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1400">
                <a:solidFill>
                  <a:srgbClr val="FF0000"/>
                </a:solidFill>
                <a:latin typeface="Rockwell" pitchFamily="18" charset="0"/>
              </a:rPr>
              <a:t>Maximum Antenna Height without FCC Approval.</a:t>
            </a:r>
          </a:p>
          <a:p>
            <a:pPr algn="ctr">
              <a:spcBef>
                <a:spcPct val="50000"/>
              </a:spcBef>
            </a:pPr>
            <a:r>
              <a:rPr lang="en-US" sz="1400">
                <a:solidFill>
                  <a:srgbClr val="FF0000"/>
                </a:solidFill>
                <a:latin typeface="Rockwell" pitchFamily="18" charset="0"/>
              </a:rPr>
              <a:t>200 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up)">
                                      <p:cBhvr>
                                        <p:cTn id="7" dur="5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2237"/>
                                        </p:tgtEl>
                                        <p:attrNameLst>
                                          <p:attrName>style.visibility</p:attrName>
                                        </p:attrNameLst>
                                      </p:cBhvr>
                                      <p:to>
                                        <p:strVal val="visible"/>
                                      </p:to>
                                    </p:set>
                                    <p:animEffect transition="in" filter="wipe(left)">
                                      <p:cBhvr>
                                        <p:cTn id="12" dur="500"/>
                                        <p:tgtEl>
                                          <p:spTgt spid="52237"/>
                                        </p:tgtEl>
                                      </p:cBhvr>
                                    </p:animEffect>
                                  </p:childTnLst>
                                </p:cTn>
                              </p:par>
                              <p:par>
                                <p:cTn id="13" presetID="22" presetClass="entr" presetSubtype="2" fill="hold" nodeType="withEffect">
                                  <p:stCondLst>
                                    <p:cond delay="0"/>
                                  </p:stCondLst>
                                  <p:childTnLst>
                                    <p:set>
                                      <p:cBhvr>
                                        <p:cTn id="14" dur="1" fill="hold">
                                          <p:stCondLst>
                                            <p:cond delay="0"/>
                                          </p:stCondLst>
                                        </p:cTn>
                                        <p:tgtEl>
                                          <p:spTgt spid="52236"/>
                                        </p:tgtEl>
                                        <p:attrNameLst>
                                          <p:attrName>style.visibility</p:attrName>
                                        </p:attrNameLst>
                                      </p:cBhvr>
                                      <p:to>
                                        <p:strVal val="visible"/>
                                      </p:to>
                                    </p:set>
                                    <p:animEffect transition="in" filter="wipe(right)">
                                      <p:cBhvr>
                                        <p:cTn id="15" dur="500"/>
                                        <p:tgtEl>
                                          <p:spTgt spid="52236"/>
                                        </p:tgtEl>
                                      </p:cBhvr>
                                    </p:animEffect>
                                  </p:childTnLst>
                                </p:cTn>
                              </p:par>
                            </p:childTnLst>
                          </p:cTn>
                        </p:par>
                        <p:par>
                          <p:cTn id="16" fill="hold" nodeType="afterGroup">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52238"/>
                                        </p:tgtEl>
                                        <p:attrNameLst>
                                          <p:attrName>style.visibility</p:attrName>
                                        </p:attrNameLst>
                                      </p:cBhvr>
                                      <p:to>
                                        <p:strVal val="visible"/>
                                      </p:to>
                                    </p:set>
                                    <p:anim calcmode="lin" valueType="num">
                                      <p:cBhvr>
                                        <p:cTn id="19" dur="500" fill="hold"/>
                                        <p:tgtEl>
                                          <p:spTgt spid="52238"/>
                                        </p:tgtEl>
                                        <p:attrNameLst>
                                          <p:attrName>ppt_w</p:attrName>
                                        </p:attrNameLst>
                                      </p:cBhvr>
                                      <p:tavLst>
                                        <p:tav tm="0">
                                          <p:val>
                                            <p:fltVal val="0"/>
                                          </p:val>
                                        </p:tav>
                                        <p:tav tm="100000">
                                          <p:val>
                                            <p:strVal val="#ppt_w"/>
                                          </p:val>
                                        </p:tav>
                                      </p:tavLst>
                                    </p:anim>
                                    <p:anim calcmode="lin" valueType="num">
                                      <p:cBhvr>
                                        <p:cTn id="20" dur="500" fill="hold"/>
                                        <p:tgtEl>
                                          <p:spTgt spid="5223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2240"/>
                                        </p:tgtEl>
                                        <p:attrNameLst>
                                          <p:attrName>style.visibility</p:attrName>
                                        </p:attrNameLst>
                                      </p:cBhvr>
                                      <p:to>
                                        <p:strVal val="visible"/>
                                      </p:to>
                                    </p:set>
                                    <p:anim calcmode="lin" valueType="num">
                                      <p:cBhvr>
                                        <p:cTn id="23" dur="500" fill="hold"/>
                                        <p:tgtEl>
                                          <p:spTgt spid="52240"/>
                                        </p:tgtEl>
                                        <p:attrNameLst>
                                          <p:attrName>ppt_w</p:attrName>
                                        </p:attrNameLst>
                                      </p:cBhvr>
                                      <p:tavLst>
                                        <p:tav tm="0">
                                          <p:val>
                                            <p:fltVal val="0"/>
                                          </p:val>
                                        </p:tav>
                                        <p:tav tm="100000">
                                          <p:val>
                                            <p:strVal val="#ppt_w"/>
                                          </p:val>
                                        </p:tav>
                                      </p:tavLst>
                                    </p:anim>
                                    <p:anim calcmode="lin" valueType="num">
                                      <p:cBhvr>
                                        <p:cTn id="24" dur="500" fill="hold"/>
                                        <p:tgtEl>
                                          <p:spTgt spid="52240"/>
                                        </p:tgtEl>
                                        <p:attrNameLst>
                                          <p:attrName>ppt_h</p:attrName>
                                        </p:attrNameLst>
                                      </p:cBhvr>
                                      <p:tavLst>
                                        <p:tav tm="0">
                                          <p:val>
                                            <p:fltVal val="0"/>
                                          </p:val>
                                        </p:tav>
                                        <p:tav tm="100000">
                                          <p:val>
                                            <p:strVal val="#ppt_h"/>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52239"/>
                                        </p:tgtEl>
                                        <p:attrNameLst>
                                          <p:attrName>style.visibility</p:attrName>
                                        </p:attrNameLst>
                                      </p:cBhvr>
                                      <p:to>
                                        <p:strVal val="visible"/>
                                      </p:to>
                                    </p:set>
                                    <p:animEffect transition="in" filter="wipe(down)">
                                      <p:cBhvr>
                                        <p:cTn id="27" dur="500"/>
                                        <p:tgtEl>
                                          <p:spTgt spid="5223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2241"/>
                                        </p:tgtEl>
                                        <p:attrNameLst>
                                          <p:attrName>style.visibility</p:attrName>
                                        </p:attrNameLst>
                                      </p:cBhvr>
                                      <p:to>
                                        <p:strVal val="visible"/>
                                      </p:to>
                                    </p:set>
                                    <p:animEffect transition="in" filter="wipe(up)">
                                      <p:cBhvr>
                                        <p:cTn id="30" dur="500"/>
                                        <p:tgtEl>
                                          <p:spTgt spid="52241"/>
                                        </p:tgtEl>
                                      </p:cBhvr>
                                    </p:animEffect>
                                  </p:childTnLst>
                                </p:cTn>
                              </p:par>
                              <p:par>
                                <p:cTn id="31" presetID="23" presetClass="entr" presetSubtype="16" fill="hold" grpId="0" nodeType="withEffect">
                                  <p:stCondLst>
                                    <p:cond delay="0"/>
                                  </p:stCondLst>
                                  <p:childTnLst>
                                    <p:set>
                                      <p:cBhvr>
                                        <p:cTn id="32" dur="1" fill="hold">
                                          <p:stCondLst>
                                            <p:cond delay="0"/>
                                          </p:stCondLst>
                                        </p:cTn>
                                        <p:tgtEl>
                                          <p:spTgt spid="52243"/>
                                        </p:tgtEl>
                                        <p:attrNameLst>
                                          <p:attrName>style.visibility</p:attrName>
                                        </p:attrNameLst>
                                      </p:cBhvr>
                                      <p:to>
                                        <p:strVal val="visible"/>
                                      </p:to>
                                    </p:set>
                                    <p:anim calcmode="lin" valueType="num">
                                      <p:cBhvr>
                                        <p:cTn id="33" dur="500" fill="hold"/>
                                        <p:tgtEl>
                                          <p:spTgt spid="52243"/>
                                        </p:tgtEl>
                                        <p:attrNameLst>
                                          <p:attrName>ppt_w</p:attrName>
                                        </p:attrNameLst>
                                      </p:cBhvr>
                                      <p:tavLst>
                                        <p:tav tm="0">
                                          <p:val>
                                            <p:fltVal val="0"/>
                                          </p:val>
                                        </p:tav>
                                        <p:tav tm="100000">
                                          <p:val>
                                            <p:strVal val="#ppt_w"/>
                                          </p:val>
                                        </p:tav>
                                      </p:tavLst>
                                    </p:anim>
                                    <p:anim calcmode="lin" valueType="num">
                                      <p:cBhvr>
                                        <p:cTn id="34" dur="500" fill="hold"/>
                                        <p:tgtEl>
                                          <p:spTgt spid="52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8" grpId="0" animBg="1"/>
      <p:bldP spid="52239" grpId="0" animBg="1"/>
      <p:bldP spid="52240" grpId="0" animBg="1"/>
      <p:bldP spid="52241" grpId="0" animBg="1"/>
      <p:bldP spid="522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98E7830-3E23-43C1-8E39-E239870C76EB}" type="slidenum">
              <a:rPr lang="en-US" sz="1400">
                <a:latin typeface="Times New Roman" pitchFamily="18" charset="0"/>
              </a:rPr>
              <a:pPr algn="r"/>
              <a:t>24</a:t>
            </a:fld>
            <a:endParaRPr lang="en-US" sz="1400">
              <a:latin typeface="Times New Roman" pitchFamily="18" charset="0"/>
            </a:endParaRPr>
          </a:p>
        </p:txBody>
      </p:sp>
      <p:sp>
        <p:nvSpPr>
          <p:cNvPr id="26627"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4115459" name="Rectangle 3"/>
          <p:cNvSpPr>
            <a:spLocks noGrp="1" noChangeArrowheads="1"/>
          </p:cNvSpPr>
          <p:nvPr>
            <p:ph type="body" idx="4294967295"/>
          </p:nvPr>
        </p:nvSpPr>
        <p:spPr>
          <a:xfrm>
            <a:off x="0" y="1470025"/>
            <a:ext cx="9144000" cy="4962525"/>
          </a:xfrm>
        </p:spPr>
        <p:txBody>
          <a:bodyPr/>
          <a:lstStyle/>
          <a:p>
            <a:pPr>
              <a:buFont typeface="Wingdings" pitchFamily="2" charset="2"/>
              <a:buChar char="Ø"/>
            </a:pPr>
            <a:r>
              <a:rPr lang="en-US" smtClean="0"/>
              <a:t>One of the conditions with which beacon stations must comply is that </a:t>
            </a:r>
            <a:r>
              <a:rPr lang="en-US" b="1" smtClean="0"/>
              <a:t>there must be no more than one beacon signal in the same band from a single location</a:t>
            </a:r>
            <a:r>
              <a:rPr lang="en-US" smtClean="0"/>
              <a:t>.</a:t>
            </a:r>
            <a:r>
              <a:rPr lang="en-US" sz="1000" smtClean="0"/>
              <a:t>(G1B02) </a:t>
            </a:r>
          </a:p>
          <a:p>
            <a:pPr>
              <a:buFont typeface="Wingdings" pitchFamily="2" charset="2"/>
              <a:buChar char="Ø"/>
            </a:pPr>
            <a:r>
              <a:rPr lang="en-US" b="1" smtClean="0"/>
              <a:t>Observation of propagation and reception </a:t>
            </a:r>
            <a:r>
              <a:rPr lang="en-US" smtClean="0"/>
              <a:t>is a purpose of a beacon station as identified in the FCC Rules.</a:t>
            </a:r>
            <a:r>
              <a:rPr lang="en-US" sz="1000" smtClean="0"/>
              <a:t>(G1B03)</a:t>
            </a:r>
            <a:r>
              <a:rPr lang="en-US" sz="800" smtClean="0"/>
              <a:t> </a:t>
            </a:r>
          </a:p>
          <a:p>
            <a:endParaRPr lang="en-US" sz="1000" smtClean="0"/>
          </a:p>
        </p:txBody>
      </p:sp>
      <p:pic>
        <p:nvPicPr>
          <p:cNvPr id="5" name="Picture 6" descr="BeaconMap2"/>
          <p:cNvPicPr>
            <a:picLocks noChangeAspect="1" noChangeArrowheads="1"/>
          </p:cNvPicPr>
          <p:nvPr/>
        </p:nvPicPr>
        <p:blipFill>
          <a:blip r:embed="rId2" cstate="print"/>
          <a:srcRect/>
          <a:stretch>
            <a:fillRect/>
          </a:stretch>
        </p:blipFill>
        <p:spPr bwMode="auto">
          <a:xfrm>
            <a:off x="1154113" y="3160713"/>
            <a:ext cx="6529387" cy="2894012"/>
          </a:xfrm>
          <a:prstGeom prst="rect">
            <a:avLst/>
          </a:prstGeom>
          <a:noFill/>
          <a:ln w="9525">
            <a:noFill/>
            <a:miter lim="800000"/>
            <a:headEnd/>
            <a:tailEnd/>
          </a:ln>
        </p:spPr>
      </p:pic>
      <p:sp>
        <p:nvSpPr>
          <p:cNvPr id="6" name="Text Box 7"/>
          <p:cNvSpPr txBox="1">
            <a:spLocks noChangeArrowheads="1"/>
          </p:cNvSpPr>
          <p:nvPr/>
        </p:nvSpPr>
        <p:spPr bwMode="auto">
          <a:xfrm>
            <a:off x="1000125" y="6216650"/>
            <a:ext cx="7680325" cy="6413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FF0000"/>
                </a:solidFill>
                <a:latin typeface="Rockwell" pitchFamily="18" charset="0"/>
              </a:rPr>
              <a:t>Beacon stations are found at 14.100 MHz, 18.110 MHz, 21.150 MHz, 24.930 MHz, 28.200-28.300 MHz, and on 2 meters below 144.300 MHz.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5459">
                                            <p:txEl>
                                              <p:pRg st="0" end="0"/>
                                            </p:txEl>
                                          </p:spTgt>
                                        </p:tgtEl>
                                        <p:attrNameLst>
                                          <p:attrName>style.visibility</p:attrName>
                                        </p:attrNameLst>
                                      </p:cBhvr>
                                      <p:to>
                                        <p:strVal val="visible"/>
                                      </p:to>
                                    </p:set>
                                    <p:animEffect transition="in" filter="wipe(up)">
                                      <p:cBhvr>
                                        <p:cTn id="7" dur="500"/>
                                        <p:tgtEl>
                                          <p:spTgt spid="4115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5459">
                                            <p:txEl>
                                              <p:pRg st="1" end="1"/>
                                            </p:txEl>
                                          </p:spTgt>
                                        </p:tgtEl>
                                        <p:attrNameLst>
                                          <p:attrName>style.visibility</p:attrName>
                                        </p:attrNameLst>
                                      </p:cBhvr>
                                      <p:to>
                                        <p:strVal val="visible"/>
                                      </p:to>
                                    </p:set>
                                    <p:animEffect transition="in" filter="wipe(left)">
                                      <p:cBhvr>
                                        <p:cTn id="12" dur="500"/>
                                        <p:tgtEl>
                                          <p:spTgt spid="4115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1470025"/>
            <a:ext cx="8893175" cy="4962525"/>
          </a:xfrm>
        </p:spPr>
        <p:txBody>
          <a:bodyPr/>
          <a:lstStyle/>
          <a:p>
            <a:pPr>
              <a:lnSpc>
                <a:spcPts val="2200"/>
              </a:lnSpc>
              <a:buFont typeface="Wingdings" pitchFamily="2" charset="2"/>
              <a:buChar char="Ø"/>
            </a:pPr>
            <a:r>
              <a:rPr lang="en-US" smtClean="0"/>
              <a:t>Before amateur stations may provide communications to broadcasters for dissemination to the public, </a:t>
            </a:r>
            <a:r>
              <a:rPr lang="en-US" b="1" smtClean="0"/>
              <a:t>the communications must directly relate to the immediate safety of human life or protection of property and there must be no other means of communication reasonably available before or at the time of the event</a:t>
            </a:r>
            <a:r>
              <a:rPr lang="en-US" smtClean="0"/>
              <a:t>.</a:t>
            </a:r>
            <a:r>
              <a:rPr lang="en-US" sz="1000" smtClean="0"/>
              <a:t>(G1B04)</a:t>
            </a:r>
          </a:p>
          <a:p>
            <a:pPr>
              <a:lnSpc>
                <a:spcPts val="2200"/>
              </a:lnSpc>
              <a:buFont typeface="Wingdings" pitchFamily="2" charset="2"/>
              <a:buChar char="Ø"/>
            </a:pPr>
            <a:r>
              <a:rPr lang="en-US" smtClean="0"/>
              <a:t>Music may be transmitted by an amateur station ONLY </a:t>
            </a:r>
            <a:r>
              <a:rPr lang="en-US" b="1" smtClean="0"/>
              <a:t>when it is an incidental part of a manned spacecraft retransmission</a:t>
            </a:r>
            <a:r>
              <a:rPr lang="en-US" smtClean="0"/>
              <a:t> </a:t>
            </a:r>
            <a:r>
              <a:rPr lang="en-US" sz="1000" smtClean="0"/>
              <a:t>(G1B05)</a:t>
            </a:r>
          </a:p>
          <a:p>
            <a:pPr>
              <a:lnSpc>
                <a:spcPts val="2200"/>
              </a:lnSpc>
            </a:pPr>
            <a:endParaRPr lang="en-US" smtClean="0"/>
          </a:p>
          <a:p>
            <a:endParaRPr lang="en-US" smtClean="0"/>
          </a:p>
          <a:p>
            <a:endParaRPr lang="en-US" smtClean="0"/>
          </a:p>
          <a:p>
            <a:endParaRPr lang="en-US" smtClean="0"/>
          </a:p>
          <a:p>
            <a:endParaRPr lang="en-US" smtClean="0"/>
          </a:p>
          <a:p>
            <a:endParaRPr lang="en-US" smtClean="0"/>
          </a:p>
          <a:p>
            <a:pPr>
              <a:lnSpc>
                <a:spcPts val="2200"/>
              </a:lnSpc>
            </a:pPr>
            <a:endParaRPr lang="en-US" smtClean="0"/>
          </a:p>
          <a:p>
            <a:pPr>
              <a:lnSpc>
                <a:spcPts val="2200"/>
              </a:lnSpc>
              <a:buFont typeface="Wingdings" pitchFamily="2" charset="2"/>
              <a:buChar char="Ø"/>
            </a:pPr>
            <a:r>
              <a:rPr lang="en-US" smtClean="0"/>
              <a:t>An amateur station is permitted to transmit secret codes </a:t>
            </a:r>
            <a:r>
              <a:rPr lang="en-US" b="1" smtClean="0"/>
              <a:t>to control a space station</a:t>
            </a:r>
            <a:r>
              <a:rPr lang="en-US" smtClean="0"/>
              <a:t>. </a:t>
            </a:r>
            <a:r>
              <a:rPr lang="en-US" sz="1000" smtClean="0"/>
              <a:t>(G1B06)</a:t>
            </a:r>
          </a:p>
        </p:txBody>
      </p:sp>
      <p:sp>
        <p:nvSpPr>
          <p:cNvPr id="27651" name="Rectangle 4"/>
          <p:cNvSpPr>
            <a:spLocks noGrp="1" noChangeArrowheads="1"/>
          </p:cNvSpPr>
          <p:nvPr>
            <p:ph type="title"/>
          </p:nvPr>
        </p:nvSpPr>
        <p:spPr>
          <a:noFill/>
        </p:spPr>
        <p:txBody>
          <a:bodyPr/>
          <a:lstStyle/>
          <a:p>
            <a:pPr algn="ctr"/>
            <a:r>
              <a:rPr lang="en-GB" sz="3600" b="1" smtClean="0"/>
              <a:t>Commission’s Rules</a:t>
            </a:r>
            <a:endParaRPr lang="en-US" sz="3600" b="1" smtClean="0"/>
          </a:p>
        </p:txBody>
      </p:sp>
      <p:sp>
        <p:nvSpPr>
          <p:cNvPr id="28679" name="Text Box 7"/>
          <p:cNvSpPr txBox="1">
            <a:spLocks noChangeArrowheads="1"/>
          </p:cNvSpPr>
          <p:nvPr/>
        </p:nvSpPr>
        <p:spPr bwMode="auto">
          <a:xfrm>
            <a:off x="4033838" y="6386513"/>
            <a:ext cx="3303587"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Wasn’t this in the Tech license?</a:t>
            </a:r>
          </a:p>
        </p:txBody>
      </p:sp>
      <p:pic>
        <p:nvPicPr>
          <p:cNvPr id="28680" name="Picture 8" descr="ISS-Crew"/>
          <p:cNvPicPr>
            <a:picLocks noChangeAspect="1" noChangeArrowheads="1"/>
          </p:cNvPicPr>
          <p:nvPr/>
        </p:nvPicPr>
        <p:blipFill>
          <a:blip r:embed="rId2" cstate="print"/>
          <a:srcRect/>
          <a:stretch>
            <a:fillRect/>
          </a:stretch>
        </p:blipFill>
        <p:spPr bwMode="auto">
          <a:xfrm>
            <a:off x="4648200" y="3587750"/>
            <a:ext cx="3763963" cy="2413000"/>
          </a:xfrm>
          <a:prstGeom prst="rect">
            <a:avLst/>
          </a:prstGeom>
          <a:noFill/>
          <a:ln w="9525">
            <a:noFill/>
            <a:miter lim="800000"/>
            <a:headEnd/>
            <a:tailEnd/>
          </a:ln>
        </p:spPr>
      </p:pic>
      <p:pic>
        <p:nvPicPr>
          <p:cNvPr id="28681" name="Picture 9"/>
          <p:cNvPicPr>
            <a:picLocks noChangeAspect="1" noChangeArrowheads="1"/>
          </p:cNvPicPr>
          <p:nvPr/>
        </p:nvPicPr>
        <p:blipFill>
          <a:blip r:embed="rId3" cstate="print"/>
          <a:srcRect/>
          <a:stretch>
            <a:fillRect/>
          </a:stretch>
        </p:blipFill>
        <p:spPr bwMode="auto">
          <a:xfrm>
            <a:off x="577850" y="3582988"/>
            <a:ext cx="3841750" cy="2376487"/>
          </a:xfrm>
          <a:prstGeom prst="rect">
            <a:avLst/>
          </a:prstGeom>
          <a:noFill/>
          <a:ln w="12700" cap="sq">
            <a:noFill/>
            <a:miter lim="800000"/>
            <a:headEnd type="none" w="sm" len="sm"/>
            <a:tailEnd type="none" w="sm" len="sm"/>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1000"/>
                                  </p:stCondLst>
                                  <p:childTnLst>
                                    <p:set>
                                      <p:cBhvr>
                                        <p:cTn id="15" dur="1" fill="hold">
                                          <p:stCondLst>
                                            <p:cond delay="0"/>
                                          </p:stCondLst>
                                        </p:cTn>
                                        <p:tgtEl>
                                          <p:spTgt spid="28681"/>
                                        </p:tgtEl>
                                        <p:attrNameLst>
                                          <p:attrName>style.visibility</p:attrName>
                                        </p:attrNameLst>
                                      </p:cBhvr>
                                      <p:to>
                                        <p:strVal val="visible"/>
                                      </p:to>
                                    </p:set>
                                    <p:animEffect transition="in" filter="wipe(left)">
                                      <p:cBhvr>
                                        <p:cTn id="16" dur="500"/>
                                        <p:tgtEl>
                                          <p:spTgt spid="28681"/>
                                        </p:tgtEl>
                                      </p:cBhvr>
                                    </p:animEffect>
                                  </p:childTnLst>
                                </p:cTn>
                              </p:par>
                              <p:par>
                                <p:cTn id="17" presetID="22" presetClass="entr" presetSubtype="2" fill="hold" nodeType="withEffect">
                                  <p:stCondLst>
                                    <p:cond delay="1000"/>
                                  </p:stCondLst>
                                  <p:childTnLst>
                                    <p:set>
                                      <p:cBhvr>
                                        <p:cTn id="18" dur="1" fill="hold">
                                          <p:stCondLst>
                                            <p:cond delay="0"/>
                                          </p:stCondLst>
                                        </p:cTn>
                                        <p:tgtEl>
                                          <p:spTgt spid="28680"/>
                                        </p:tgtEl>
                                        <p:attrNameLst>
                                          <p:attrName>style.visibility</p:attrName>
                                        </p:attrNameLst>
                                      </p:cBhvr>
                                      <p:to>
                                        <p:strVal val="visible"/>
                                      </p:to>
                                    </p:set>
                                    <p:animEffect transition="in" filter="wipe(right)">
                                      <p:cBhvr>
                                        <p:cTn id="19" dur="500"/>
                                        <p:tgtEl>
                                          <p:spTgt spid="286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8675">
                                            <p:txEl>
                                              <p:pRg st="9" end="9"/>
                                            </p:txEl>
                                          </p:spTgt>
                                        </p:tgtEl>
                                        <p:attrNameLst>
                                          <p:attrName>style.visibility</p:attrName>
                                        </p:attrNameLst>
                                      </p:cBhvr>
                                      <p:to>
                                        <p:strVal val="visible"/>
                                      </p:to>
                                    </p:set>
                                    <p:animEffect transition="in" filter="wipe(left)">
                                      <p:cBhvr>
                                        <p:cTn id="24" dur="500"/>
                                        <p:tgtEl>
                                          <p:spTgt spid="28675">
                                            <p:txEl>
                                              <p:pRg st="9" end="9"/>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8679"/>
                                        </p:tgtEl>
                                        <p:attrNameLst>
                                          <p:attrName>style.visibility</p:attrName>
                                        </p:attrNameLst>
                                      </p:cBhvr>
                                      <p:to>
                                        <p:strVal val="visible"/>
                                      </p:to>
                                    </p:set>
                                    <p:animEffect transition="in" filter="wipe(down)">
                                      <p:cBhvr>
                                        <p:cTn id="29"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53AB73E-5077-493E-A299-032448EAECDB}" type="slidenum">
              <a:rPr lang="en-US" sz="1400">
                <a:latin typeface="Times New Roman" pitchFamily="18" charset="0"/>
              </a:rPr>
              <a:pPr algn="r"/>
              <a:t>26</a:t>
            </a:fld>
            <a:endParaRPr lang="en-US" sz="1400">
              <a:latin typeface="Times New Roman" pitchFamily="18" charset="0"/>
            </a:endParaRPr>
          </a:p>
        </p:txBody>
      </p:sp>
      <p:sp>
        <p:nvSpPr>
          <p:cNvPr id="28675"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4115459" name="Rectangle 3"/>
          <p:cNvSpPr>
            <a:spLocks noGrp="1" noChangeArrowheads="1"/>
          </p:cNvSpPr>
          <p:nvPr>
            <p:ph type="body" idx="4294967295"/>
          </p:nvPr>
        </p:nvSpPr>
        <p:spPr>
          <a:xfrm>
            <a:off x="0" y="1547813"/>
            <a:ext cx="9144000" cy="4962525"/>
          </a:xfrm>
        </p:spPr>
        <p:txBody>
          <a:bodyPr/>
          <a:lstStyle/>
          <a:p>
            <a:pPr marL="609600" indent="-609600">
              <a:lnSpc>
                <a:spcPts val="2200"/>
              </a:lnSpc>
              <a:buFont typeface="Wingdings" pitchFamily="2" charset="2"/>
              <a:buChar char="Ø"/>
            </a:pPr>
            <a:r>
              <a:rPr lang="en-US" smtClean="0"/>
              <a:t>Abbreviations or procedural signals in the Amateur Service </a:t>
            </a:r>
            <a:r>
              <a:rPr lang="en-US" b="1" smtClean="0"/>
              <a:t>may be used if they do not obscure the meaning of a message</a:t>
            </a:r>
            <a:r>
              <a:rPr lang="en-US" smtClean="0"/>
              <a:t>. </a:t>
            </a:r>
            <a:r>
              <a:rPr lang="en-US" sz="1000" smtClean="0"/>
              <a:t>(G1B07)</a:t>
            </a:r>
          </a:p>
          <a:p>
            <a:pPr marL="609600" indent="-609600">
              <a:lnSpc>
                <a:spcPts val="2200"/>
              </a:lnSpc>
            </a:pPr>
            <a:endParaRPr lang="en-US" sz="1000" smtClean="0"/>
          </a:p>
          <a:p>
            <a:pPr marL="609600" indent="-609600">
              <a:lnSpc>
                <a:spcPts val="2200"/>
              </a:lnSpc>
            </a:pPr>
            <a:endParaRPr lang="en-US" sz="1000" smtClean="0"/>
          </a:p>
          <a:p>
            <a:pPr marL="609600" indent="-609600">
              <a:buFont typeface="Wingdings" pitchFamily="2" charset="2"/>
              <a:buChar char="Ø"/>
            </a:pPr>
            <a:r>
              <a:rPr lang="en-US" smtClean="0"/>
              <a:t>When choosing a transmitter frequency in </a:t>
            </a:r>
            <a:r>
              <a:rPr lang="en-US" b="1" smtClean="0"/>
              <a:t>compliance with good amateur practice:</a:t>
            </a:r>
            <a:r>
              <a:rPr lang="en-US" sz="1000" smtClean="0"/>
              <a:t>(G1B08)</a:t>
            </a:r>
            <a:endParaRPr lang="en-US" b="1" smtClean="0"/>
          </a:p>
          <a:p>
            <a:pPr lvl="1">
              <a:buClr>
                <a:schemeClr val="accent2"/>
              </a:buClr>
              <a:buFont typeface="Wingdings" pitchFamily="2" charset="2"/>
              <a:buChar char="§"/>
            </a:pPr>
            <a:endParaRPr lang="en-US" sz="1800" smtClean="0"/>
          </a:p>
          <a:p>
            <a:pPr lvl="3">
              <a:buClr>
                <a:schemeClr val="accent2"/>
              </a:buClr>
              <a:buFont typeface="Wingdings" pitchFamily="2" charset="2"/>
              <a:buChar char="§"/>
            </a:pPr>
            <a:r>
              <a:rPr lang="en-US" sz="1800" smtClean="0"/>
              <a:t>Review FCC Part 97 Rules regarding permitted frequencies and emissions.</a:t>
            </a:r>
          </a:p>
          <a:p>
            <a:pPr lvl="3">
              <a:buClr>
                <a:schemeClr val="accent2"/>
              </a:buClr>
              <a:buFont typeface="Wingdings" pitchFamily="2" charset="2"/>
              <a:buChar char="§"/>
            </a:pPr>
            <a:r>
              <a:rPr lang="en-US" sz="1800" smtClean="0"/>
              <a:t>Follow generally accepted band plans agreed to by the Amateur Radio community.</a:t>
            </a:r>
          </a:p>
          <a:p>
            <a:pPr lvl="3">
              <a:buClr>
                <a:schemeClr val="accent2"/>
              </a:buClr>
              <a:buFont typeface="Wingdings" pitchFamily="2" charset="2"/>
              <a:buChar char="§"/>
            </a:pPr>
            <a:r>
              <a:rPr lang="en-US" sz="1800" smtClean="0"/>
              <a:t>Before transmitting, listen to avoid interfering with ongoing communication.</a:t>
            </a:r>
          </a:p>
          <a:p>
            <a:pPr marL="609600" indent="-609600">
              <a:lnSpc>
                <a:spcPts val="2200"/>
              </a:lnSpc>
            </a:pPr>
            <a:endParaRPr lang="en-US" sz="1000" smtClean="0"/>
          </a:p>
          <a:p>
            <a:pPr marL="609600" indent="-609600">
              <a:lnSpc>
                <a:spcPts val="2200"/>
              </a:lnSpc>
            </a:pPr>
            <a:endParaRPr lang="en-US" sz="1000" smtClean="0"/>
          </a:p>
        </p:txBody>
      </p:sp>
      <p:sp>
        <p:nvSpPr>
          <p:cNvPr id="5" name="Text Box 5"/>
          <p:cNvSpPr txBox="1">
            <a:spLocks noChangeArrowheads="1"/>
          </p:cNvSpPr>
          <p:nvPr/>
        </p:nvSpPr>
        <p:spPr bwMode="auto">
          <a:xfrm>
            <a:off x="3113088" y="2276475"/>
            <a:ext cx="2919412"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Remember this from the Tech?</a:t>
            </a:r>
          </a:p>
        </p:txBody>
      </p:sp>
      <p:sp>
        <p:nvSpPr>
          <p:cNvPr id="6" name="Text Box 4"/>
          <p:cNvSpPr txBox="1">
            <a:spLocks noChangeArrowheads="1"/>
          </p:cNvSpPr>
          <p:nvPr/>
        </p:nvSpPr>
        <p:spPr bwMode="auto">
          <a:xfrm>
            <a:off x="3535363" y="5734050"/>
            <a:ext cx="4071937"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5459">
                                            <p:txEl>
                                              <p:pRg st="0" end="0"/>
                                            </p:txEl>
                                          </p:spTgt>
                                        </p:tgtEl>
                                        <p:attrNameLst>
                                          <p:attrName>style.visibility</p:attrName>
                                        </p:attrNameLst>
                                      </p:cBhvr>
                                      <p:to>
                                        <p:strVal val="visible"/>
                                      </p:to>
                                    </p:set>
                                    <p:animEffect transition="in" filter="wipe(up)">
                                      <p:cBhvr>
                                        <p:cTn id="7" dur="500"/>
                                        <p:tgtEl>
                                          <p:spTgt spid="4115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15459">
                                            <p:txEl>
                                              <p:pRg st="3" end="3"/>
                                            </p:txEl>
                                          </p:spTgt>
                                        </p:tgtEl>
                                        <p:attrNameLst>
                                          <p:attrName>style.visibility</p:attrName>
                                        </p:attrNameLst>
                                      </p:cBhvr>
                                      <p:to>
                                        <p:strVal val="visible"/>
                                      </p:to>
                                    </p:set>
                                    <p:animEffect transition="in" filter="wipe(left)">
                                      <p:cBhvr>
                                        <p:cTn id="17" dur="500"/>
                                        <p:tgtEl>
                                          <p:spTgt spid="4115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115459">
                                            <p:txEl>
                                              <p:pRg st="5" end="5"/>
                                            </p:txEl>
                                          </p:spTgt>
                                        </p:tgtEl>
                                        <p:attrNameLst>
                                          <p:attrName>style.visibility</p:attrName>
                                        </p:attrNameLst>
                                      </p:cBhvr>
                                      <p:to>
                                        <p:strVal val="visible"/>
                                      </p:to>
                                    </p:set>
                                    <p:animEffect transition="in" filter="wipe(left)">
                                      <p:cBhvr>
                                        <p:cTn id="22" dur="500"/>
                                        <p:tgtEl>
                                          <p:spTgt spid="411545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115459">
                                            <p:txEl>
                                              <p:pRg st="6" end="6"/>
                                            </p:txEl>
                                          </p:spTgt>
                                        </p:tgtEl>
                                        <p:attrNameLst>
                                          <p:attrName>style.visibility</p:attrName>
                                        </p:attrNameLst>
                                      </p:cBhvr>
                                      <p:to>
                                        <p:strVal val="visible"/>
                                      </p:to>
                                    </p:set>
                                    <p:animEffect transition="in" filter="wipe(left)">
                                      <p:cBhvr>
                                        <p:cTn id="27" dur="500"/>
                                        <p:tgtEl>
                                          <p:spTgt spid="411545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115459">
                                            <p:txEl>
                                              <p:pRg st="7" end="7"/>
                                            </p:txEl>
                                          </p:spTgt>
                                        </p:tgtEl>
                                        <p:attrNameLst>
                                          <p:attrName>style.visibility</p:attrName>
                                        </p:attrNameLst>
                                      </p:cBhvr>
                                      <p:to>
                                        <p:strVal val="visible"/>
                                      </p:to>
                                    </p:set>
                                    <p:animEffect transition="in" filter="wipe(left)">
                                      <p:cBhvr>
                                        <p:cTn id="32" dur="500"/>
                                        <p:tgtEl>
                                          <p:spTgt spid="411545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par>
                                <p:cTn id="38" presetID="5" presetClass="emph" presetSubtype="1" nodeType="withEffect">
                                  <p:stCondLst>
                                    <p:cond delay="0"/>
                                  </p:stCondLst>
                                  <p:childTnLst>
                                    <p:set>
                                      <p:cBhvr override="childStyle">
                                        <p:cTn id="39" dur="indefinite"/>
                                        <p:tgtEl>
                                          <p:spTgt spid="6">
                                            <p:txEl>
                                              <p:pRg st="0" end="0"/>
                                            </p:txEl>
                                          </p:spTgt>
                                        </p:tgtEl>
                                        <p:attrNameLst>
                                          <p:attrName>style.fontStyle</p:attrName>
                                        </p:attrNameLst>
                                      </p:cBhvr>
                                      <p:to>
                                        <p:strVal val="normal"/>
                                      </p:to>
                                    </p:set>
                                    <p:set>
                                      <p:cBhvr override="childStyle">
                                        <p:cTn id="40" dur="indefinite"/>
                                        <p:tgtEl>
                                          <p:spTgt spid="6">
                                            <p:txEl>
                                              <p:pRg st="0" end="0"/>
                                            </p:txEl>
                                          </p:spTgt>
                                        </p:tgtEl>
                                        <p:attrNameLst>
                                          <p:attrName>style.fontWeight</p:attrName>
                                        </p:attrNameLst>
                                      </p:cBhvr>
                                      <p:to>
                                        <p:strVal val="bold"/>
                                      </p:to>
                                    </p:set>
                                    <p:set>
                                      <p:cBhvr override="childStyle">
                                        <p:cTn id="41" dur="indefinite"/>
                                        <p:tgtEl>
                                          <p:spTgt spid="6">
                                            <p:txEl>
                                              <p:pRg st="0" end="0"/>
                                            </p:txEl>
                                          </p:spTgt>
                                        </p:tgtEl>
                                        <p:attrNameLst>
                                          <p:attrName>style.textDecorationUnderline</p:attrName>
                                        </p:attrNameLst>
                                      </p:cBhvr>
                                      <p:to>
                                        <p:strVal val="false"/>
                                      </p:to>
                                    </p:set>
                                  </p:childTnLst>
                                </p:cTn>
                              </p:par>
                              <p:par>
                                <p:cTn id="42" presetID="8" presetClass="emph" presetSubtype="0" fill="hold" nodeType="withEffect">
                                  <p:stCondLst>
                                    <p:cond delay="0"/>
                                  </p:stCondLst>
                                  <p:childTnLst>
                                    <p:animRot by="21600000">
                                      <p:cBhvr>
                                        <p:cTn id="43" dur="500" fill="hold"/>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AC8F6B3-8D43-42E9-A6A4-13D71B8B3805}" type="slidenum">
              <a:rPr lang="en-US" sz="1400">
                <a:latin typeface="Times New Roman" pitchFamily="18" charset="0"/>
              </a:rPr>
              <a:pPr algn="r"/>
              <a:t>27</a:t>
            </a:fld>
            <a:endParaRPr lang="en-US" sz="1400">
              <a:latin typeface="Times New Roman" pitchFamily="18" charset="0"/>
            </a:endParaRPr>
          </a:p>
        </p:txBody>
      </p:sp>
      <p:sp>
        <p:nvSpPr>
          <p:cNvPr id="29699"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4115459" name="Rectangle 3"/>
          <p:cNvSpPr>
            <a:spLocks noGrp="1" noChangeArrowheads="1"/>
          </p:cNvSpPr>
          <p:nvPr>
            <p:ph type="body" idx="4294967295"/>
          </p:nvPr>
        </p:nvSpPr>
        <p:spPr>
          <a:xfrm>
            <a:off x="0" y="1508125"/>
            <a:ext cx="8950325" cy="4962525"/>
          </a:xfrm>
        </p:spPr>
        <p:txBody>
          <a:bodyPr/>
          <a:lstStyle/>
          <a:p>
            <a:pPr>
              <a:lnSpc>
                <a:spcPct val="90000"/>
              </a:lnSpc>
              <a:buFont typeface="Wingdings" pitchFamily="2" charset="2"/>
              <a:buChar char="Ø"/>
            </a:pPr>
            <a:r>
              <a:rPr lang="en-US" smtClean="0"/>
              <a:t>An amateur station may transmit communications in which the licensee or control operator has a pecuniary (monetary) interest only </a:t>
            </a:r>
            <a:r>
              <a:rPr lang="en-US" b="1" smtClean="0"/>
              <a:t>when other amateurs are being notified of the sale of apparatus normally used in an amateur station and such activity is not done on a regular basis</a:t>
            </a:r>
            <a:r>
              <a:rPr lang="en-US" smtClean="0"/>
              <a:t> </a:t>
            </a:r>
            <a:r>
              <a:rPr lang="en-US" sz="1000" smtClean="0"/>
              <a:t>(G1B09)</a:t>
            </a:r>
          </a:p>
          <a:p>
            <a:pPr>
              <a:lnSpc>
                <a:spcPct val="90000"/>
              </a:lnSpc>
              <a:buFont typeface="Wingdings" pitchFamily="2" charset="2"/>
              <a:buNone/>
            </a:pPr>
            <a:endParaRPr lang="en-US" smtClean="0"/>
          </a:p>
          <a:p>
            <a:pPr>
              <a:lnSpc>
                <a:spcPct val="90000"/>
              </a:lnSpc>
              <a:buFont typeface="Wingdings" pitchFamily="2" charset="2"/>
              <a:buChar char="Ø"/>
            </a:pPr>
            <a:r>
              <a:rPr lang="en-US" b="1" smtClean="0"/>
              <a:t>100 watts PEP output </a:t>
            </a:r>
            <a:r>
              <a:rPr lang="en-US" smtClean="0"/>
              <a:t>is the power limit for beacon stations.</a:t>
            </a:r>
            <a:r>
              <a:rPr lang="en-US" sz="1000" smtClean="0"/>
              <a:t>(G1B10) </a:t>
            </a:r>
          </a:p>
          <a:p>
            <a:pPr>
              <a:lnSpc>
                <a:spcPct val="90000"/>
              </a:lnSpc>
              <a:buFont typeface="Wingdings" pitchFamily="2" charset="2"/>
              <a:buChar char="Ø"/>
            </a:pPr>
            <a:endParaRPr lang="en-US" smtClean="0"/>
          </a:p>
          <a:p>
            <a:pPr>
              <a:lnSpc>
                <a:spcPct val="90000"/>
              </a:lnSpc>
              <a:buFont typeface="Wingdings" pitchFamily="2" charset="2"/>
              <a:buChar char="Ø"/>
            </a:pPr>
            <a:r>
              <a:rPr lang="en-US" smtClean="0"/>
              <a:t>The FCC requires an amateur station to be operated </a:t>
            </a:r>
            <a:r>
              <a:rPr lang="en-US" b="1" smtClean="0"/>
              <a:t>in conformance with good engineering and good amateur practice </a:t>
            </a:r>
            <a:r>
              <a:rPr lang="en-US" smtClean="0"/>
              <a:t>in all respects not specifically covered by the Part 97 rules </a:t>
            </a:r>
            <a:r>
              <a:rPr lang="en-US" sz="1000" smtClean="0"/>
              <a:t>(G1B11)</a:t>
            </a:r>
            <a:endParaRPr lang="en-US" smtClean="0"/>
          </a:p>
          <a:p>
            <a:pPr>
              <a:lnSpc>
                <a:spcPct val="90000"/>
              </a:lnSpc>
              <a:buFont typeface="Wingdings" pitchFamily="2" charset="2"/>
              <a:buChar char="Ø"/>
            </a:pPr>
            <a:endParaRPr lang="en-US" b="1" smtClean="0"/>
          </a:p>
          <a:p>
            <a:pPr>
              <a:lnSpc>
                <a:spcPct val="90000"/>
              </a:lnSpc>
              <a:buFont typeface="Wingdings" pitchFamily="2" charset="2"/>
              <a:buChar char="Ø"/>
            </a:pPr>
            <a:r>
              <a:rPr lang="en-US" b="1" smtClean="0"/>
              <a:t>The FCC </a:t>
            </a:r>
            <a:r>
              <a:rPr lang="en-US" smtClean="0"/>
              <a:t>determines “good engineering and good amateur practice” as applied to the operation of an amateur station in all respects not covered by the Part 97 rules </a:t>
            </a:r>
            <a:r>
              <a:rPr lang="en-US" sz="1000" smtClean="0"/>
              <a:t>(G1B12)</a:t>
            </a:r>
            <a:endParaRPr lang="en-US" smtClean="0"/>
          </a:p>
          <a:p>
            <a:pPr eaLnBrk="1" hangingPunct="1">
              <a:lnSpc>
                <a:spcPct val="90000"/>
              </a:lnSpc>
              <a:buFont typeface="Wingdings" pitchFamily="2" charset="2"/>
              <a:buChar char="Ø"/>
            </a:pPr>
            <a:endParaRPr lang="en-US" smtClean="0"/>
          </a:p>
        </p:txBody>
      </p:sp>
      <p:sp>
        <p:nvSpPr>
          <p:cNvPr id="5" name="Text Box 6"/>
          <p:cNvSpPr txBox="1">
            <a:spLocks noChangeArrowheads="1"/>
          </p:cNvSpPr>
          <p:nvPr/>
        </p:nvSpPr>
        <p:spPr bwMode="auto">
          <a:xfrm>
            <a:off x="3689350" y="2738438"/>
            <a:ext cx="4876800"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Remember this from the Tech?  Boy, this is getting easier.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5459">
                                            <p:txEl>
                                              <p:pRg st="0" end="0"/>
                                            </p:txEl>
                                          </p:spTgt>
                                        </p:tgtEl>
                                        <p:attrNameLst>
                                          <p:attrName>style.visibility</p:attrName>
                                        </p:attrNameLst>
                                      </p:cBhvr>
                                      <p:to>
                                        <p:strVal val="visible"/>
                                      </p:to>
                                    </p:set>
                                    <p:animEffect transition="in" filter="wipe(up)">
                                      <p:cBhvr>
                                        <p:cTn id="7" dur="500"/>
                                        <p:tgtEl>
                                          <p:spTgt spid="4115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115459">
                                            <p:txEl>
                                              <p:pRg st="2" end="2"/>
                                            </p:txEl>
                                          </p:spTgt>
                                        </p:tgtEl>
                                        <p:attrNameLst>
                                          <p:attrName>style.visibility</p:attrName>
                                        </p:attrNameLst>
                                      </p:cBhvr>
                                      <p:to>
                                        <p:strVal val="visible"/>
                                      </p:to>
                                    </p:set>
                                    <p:animEffect transition="in" filter="wipe(left)">
                                      <p:cBhvr>
                                        <p:cTn id="18" dur="500"/>
                                        <p:tgtEl>
                                          <p:spTgt spid="411545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4115459">
                                            <p:txEl>
                                              <p:pRg st="4" end="4"/>
                                            </p:txEl>
                                          </p:spTgt>
                                        </p:tgtEl>
                                        <p:attrNameLst>
                                          <p:attrName>style.visibility</p:attrName>
                                        </p:attrNameLst>
                                      </p:cBhvr>
                                      <p:to>
                                        <p:strVal val="visible"/>
                                      </p:to>
                                    </p:set>
                                    <p:animEffect transition="in" filter="wipe(left)">
                                      <p:cBhvr>
                                        <p:cTn id="23" dur="500"/>
                                        <p:tgtEl>
                                          <p:spTgt spid="411545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115459">
                                            <p:txEl>
                                              <p:pRg st="6" end="6"/>
                                            </p:txEl>
                                          </p:spTgt>
                                        </p:tgtEl>
                                        <p:attrNameLst>
                                          <p:attrName>style.visibility</p:attrName>
                                        </p:attrNameLst>
                                      </p:cBhvr>
                                      <p:to>
                                        <p:strVal val="visible"/>
                                      </p:to>
                                    </p:set>
                                    <p:animEffect transition="in" filter="wipe(down)">
                                      <p:cBhvr>
                                        <p:cTn id="28" dur="500"/>
                                        <p:tgtEl>
                                          <p:spTgt spid="4115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B5142EC-E0B5-4B87-9E40-17D4ED4890F9}" type="slidenum">
              <a:rPr lang="en-US" sz="1400">
                <a:latin typeface="Times New Roman" pitchFamily="18" charset="0"/>
              </a:rPr>
              <a:pPr algn="r"/>
              <a:t>28</a:t>
            </a:fld>
            <a:endParaRPr lang="en-US" sz="1400">
              <a:latin typeface="Times New Roman" pitchFamily="18" charset="0"/>
            </a:endParaRPr>
          </a:p>
        </p:txBody>
      </p:sp>
      <p:sp>
        <p:nvSpPr>
          <p:cNvPr id="30723" name="Rectangle 2"/>
          <p:cNvSpPr>
            <a:spLocks noGrp="1" noChangeArrowheads="1"/>
          </p:cNvSpPr>
          <p:nvPr>
            <p:ph type="title" idx="4294967295"/>
          </p:nvPr>
        </p:nvSpPr>
        <p:spPr>
          <a:xfrm>
            <a:off x="231775" y="433388"/>
            <a:ext cx="8642350" cy="846137"/>
          </a:xfrm>
        </p:spPr>
        <p:txBody>
          <a:bodyPr anchor="t"/>
          <a:lstStyle/>
          <a:p>
            <a:pPr algn="ctr" eaLnBrk="1" hangingPunct="1"/>
            <a:r>
              <a:rPr lang="en-GB" sz="3600" b="1" smtClean="0"/>
              <a:t>Commission’s Rules</a:t>
            </a:r>
            <a:endParaRPr lang="en-US" sz="3600" b="1" smtClean="0"/>
          </a:p>
        </p:txBody>
      </p:sp>
      <p:sp>
        <p:nvSpPr>
          <p:cNvPr id="4109315" name="Rectangle 3"/>
          <p:cNvSpPr>
            <a:spLocks noGrp="1" noChangeArrowheads="1"/>
          </p:cNvSpPr>
          <p:nvPr>
            <p:ph type="body" idx="4294967295"/>
          </p:nvPr>
        </p:nvSpPr>
        <p:spPr>
          <a:xfrm>
            <a:off x="-228600" y="1624013"/>
            <a:ext cx="9372600" cy="1530350"/>
          </a:xfrm>
        </p:spPr>
        <p:txBody>
          <a:bodyPr/>
          <a:lstStyle/>
          <a:p>
            <a:pPr marL="381000" indent="-381000" eaLnBrk="1" hangingPunct="1">
              <a:buFont typeface="Wingdings" pitchFamily="2" charset="2"/>
              <a:buChar char="Ø"/>
            </a:pPr>
            <a:endParaRPr lang="en-US" sz="100" b="1" smtClean="0"/>
          </a:p>
          <a:p>
            <a:pPr marL="838200" lvl="1" indent="-381000" eaLnBrk="1" hangingPunct="1">
              <a:lnSpc>
                <a:spcPts val="2200"/>
              </a:lnSpc>
              <a:buFont typeface="Wingdings" pitchFamily="2" charset="2"/>
              <a:buChar char="Ø"/>
            </a:pPr>
            <a:r>
              <a:rPr lang="en-US" smtClean="0"/>
              <a:t>The maximum transmitting power an amateur station may use on 10.140 MHz is 200 watts PEP output. </a:t>
            </a:r>
            <a:r>
              <a:rPr lang="en-US" sz="1000" smtClean="0"/>
              <a:t>(G1C01)</a:t>
            </a:r>
          </a:p>
        </p:txBody>
      </p:sp>
      <p:sp>
        <p:nvSpPr>
          <p:cNvPr id="4109317" name="Text Box 5"/>
          <p:cNvSpPr txBox="1">
            <a:spLocks noChangeArrowheads="1"/>
          </p:cNvSpPr>
          <p:nvPr/>
        </p:nvSpPr>
        <p:spPr bwMode="auto">
          <a:xfrm>
            <a:off x="3727450" y="6078538"/>
            <a:ext cx="2111375" cy="304800"/>
          </a:xfrm>
          <a:prstGeom prst="rect">
            <a:avLst/>
          </a:prstGeom>
          <a:noFill/>
          <a:ln w="12700" cap="sq">
            <a:noFill/>
            <a:miter lim="800000"/>
            <a:headEnd type="none" w="sm" len="sm"/>
            <a:tailEnd type="none" w="sm" len="sm"/>
          </a:ln>
        </p:spPr>
        <p:txBody>
          <a:bodyPr>
            <a:spAutoFit/>
          </a:bodyPr>
          <a:lstStyle/>
          <a:p>
            <a:pPr>
              <a:spcBef>
                <a:spcPct val="50000"/>
              </a:spcBef>
            </a:pPr>
            <a:r>
              <a:rPr lang="en-US" sz="1400" b="1">
                <a:solidFill>
                  <a:schemeClr val="accent2"/>
                </a:solidFill>
                <a:latin typeface="Rockwell" pitchFamily="18" charset="0"/>
              </a:rPr>
              <a:t>CW, RTTY and data</a:t>
            </a:r>
            <a:endParaRPr lang="en-US" sz="1400">
              <a:solidFill>
                <a:schemeClr val="accent2"/>
              </a:solidFill>
              <a:latin typeface="Rockwell" pitchFamily="18" charset="0"/>
            </a:endParaRPr>
          </a:p>
        </p:txBody>
      </p:sp>
      <p:pic>
        <p:nvPicPr>
          <p:cNvPr id="41990" name="Picture 9" descr="30 meter chart"/>
          <p:cNvPicPr>
            <a:picLocks noChangeAspect="1" noChangeArrowheads="1"/>
          </p:cNvPicPr>
          <p:nvPr/>
        </p:nvPicPr>
        <p:blipFill>
          <a:blip r:embed="rId2" cstate="print"/>
          <a:srcRect/>
          <a:stretch>
            <a:fillRect/>
          </a:stretch>
        </p:blipFill>
        <p:spPr bwMode="auto">
          <a:xfrm>
            <a:off x="461963" y="2928938"/>
            <a:ext cx="7924800" cy="2914650"/>
          </a:xfrm>
          <a:prstGeom prst="rect">
            <a:avLst/>
          </a:prstGeom>
          <a:noFill/>
          <a:ln w="9525">
            <a:noFill/>
            <a:miter lim="800000"/>
            <a:headEnd/>
            <a:tailEnd/>
          </a:ln>
        </p:spPr>
      </p:pic>
      <p:sp>
        <p:nvSpPr>
          <p:cNvPr id="4105223" name="AutoShape 7"/>
          <p:cNvSpPr>
            <a:spLocks noChangeArrowheads="1"/>
          </p:cNvSpPr>
          <p:nvPr/>
        </p:nvSpPr>
        <p:spPr bwMode="auto">
          <a:xfrm rot="-2740270">
            <a:off x="7140575" y="4392613"/>
            <a:ext cx="381000" cy="1371600"/>
          </a:xfrm>
          <a:prstGeom prst="upArrow">
            <a:avLst>
              <a:gd name="adj1" fmla="val 50000"/>
              <a:gd name="adj2" fmla="val 90000"/>
            </a:avLst>
          </a:prstGeom>
          <a:solidFill>
            <a:schemeClr val="accent1"/>
          </a:solidFill>
          <a:ln w="57150">
            <a:solidFill>
              <a:srgbClr val="CC0000"/>
            </a:solidFill>
            <a:miter lim="800000"/>
            <a:headEnd/>
            <a:tailEnd/>
          </a:ln>
        </p:spPr>
        <p:txBody>
          <a:bodyPr vert="eaVert" wrap="none" anchor="ctr"/>
          <a:lstStyle/>
          <a:p>
            <a:endParaRPr lang="en-US">
              <a:latin typeface="Rockwell" pitchFamily="18" charset="0"/>
            </a:endParaRPr>
          </a:p>
        </p:txBody>
      </p:sp>
      <p:sp>
        <p:nvSpPr>
          <p:cNvPr id="4105224" name="Text Box 8"/>
          <p:cNvSpPr txBox="1">
            <a:spLocks noChangeArrowheads="1"/>
          </p:cNvSpPr>
          <p:nvPr/>
        </p:nvSpPr>
        <p:spPr bwMode="auto">
          <a:xfrm>
            <a:off x="7529513" y="5848350"/>
            <a:ext cx="1143000" cy="274638"/>
          </a:xfrm>
          <a:prstGeom prst="rect">
            <a:avLst/>
          </a:prstGeom>
          <a:noFill/>
          <a:ln w="12700" cap="sq">
            <a:noFill/>
            <a:miter lim="800000"/>
            <a:headEnd type="none" w="sm" len="sm"/>
            <a:tailEnd type="none" w="sm" len="sm"/>
          </a:ln>
        </p:spPr>
        <p:txBody>
          <a:bodyPr>
            <a:spAutoFit/>
          </a:bodyPr>
          <a:lstStyle/>
          <a:p>
            <a:pPr>
              <a:spcBef>
                <a:spcPct val="50000"/>
              </a:spcBef>
            </a:pPr>
            <a:r>
              <a:rPr lang="en-US" sz="1200" b="1">
                <a:solidFill>
                  <a:schemeClr val="accent1"/>
                </a:solidFill>
                <a:latin typeface="Rockwell" pitchFamily="18" charset="0"/>
              </a:rPr>
              <a:t>10.140 MHz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9315">
                                            <p:txEl>
                                              <p:pRg st="1" end="1"/>
                                            </p:txEl>
                                          </p:spTgt>
                                        </p:tgtEl>
                                        <p:attrNameLst>
                                          <p:attrName>style.visibility</p:attrName>
                                        </p:attrNameLst>
                                      </p:cBhvr>
                                      <p:to>
                                        <p:strVal val="visible"/>
                                      </p:to>
                                    </p:set>
                                    <p:animEffect transition="in" filter="wipe(up)">
                                      <p:cBhvr>
                                        <p:cTn id="7" dur="500"/>
                                        <p:tgtEl>
                                          <p:spTgt spid="4109315">
                                            <p:txEl>
                                              <p:pRg st="1" end="1"/>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41990"/>
                                        </p:tgtEl>
                                        <p:attrNameLst>
                                          <p:attrName>style.visibility</p:attrName>
                                        </p:attrNameLst>
                                      </p:cBhvr>
                                      <p:to>
                                        <p:strVal val="visible"/>
                                      </p:to>
                                    </p:set>
                                    <p:anim calcmode="lin" valueType="num">
                                      <p:cBhvr>
                                        <p:cTn id="11" dur="2000" fill="hold"/>
                                        <p:tgtEl>
                                          <p:spTgt spid="41990"/>
                                        </p:tgtEl>
                                        <p:attrNameLst>
                                          <p:attrName>ppt_w</p:attrName>
                                        </p:attrNameLst>
                                      </p:cBhvr>
                                      <p:tavLst>
                                        <p:tav tm="0">
                                          <p:val>
                                            <p:fltVal val="0"/>
                                          </p:val>
                                        </p:tav>
                                        <p:tav tm="100000">
                                          <p:val>
                                            <p:strVal val="#ppt_w"/>
                                          </p:val>
                                        </p:tav>
                                      </p:tavLst>
                                    </p:anim>
                                    <p:anim calcmode="lin" valueType="num">
                                      <p:cBhvr>
                                        <p:cTn id="12" dur="2000" fill="hold"/>
                                        <p:tgtEl>
                                          <p:spTgt spid="4199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52" presetClass="entr" presetSubtype="0" fill="hold" grpId="0" nodeType="afterEffect">
                                  <p:stCondLst>
                                    <p:cond delay="0"/>
                                  </p:stCondLst>
                                  <p:childTnLst>
                                    <p:set>
                                      <p:cBhvr>
                                        <p:cTn id="15" dur="1" fill="hold">
                                          <p:stCondLst>
                                            <p:cond delay="0"/>
                                          </p:stCondLst>
                                        </p:cTn>
                                        <p:tgtEl>
                                          <p:spTgt spid="4105223"/>
                                        </p:tgtEl>
                                        <p:attrNameLst>
                                          <p:attrName>style.visibility</p:attrName>
                                        </p:attrNameLst>
                                      </p:cBhvr>
                                      <p:to>
                                        <p:strVal val="visible"/>
                                      </p:to>
                                    </p:set>
                                    <p:animScale>
                                      <p:cBhvr>
                                        <p:cTn id="16" dur="1000" decel="50000" fill="hold">
                                          <p:stCondLst>
                                            <p:cond delay="0"/>
                                          </p:stCondLst>
                                        </p:cTn>
                                        <p:tgtEl>
                                          <p:spTgt spid="41052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105223"/>
                                        </p:tgtEl>
                                        <p:attrNameLst>
                                          <p:attrName>ppt_x</p:attrName>
                                          <p:attrName>ppt_y</p:attrName>
                                        </p:attrNameLst>
                                      </p:cBhvr>
                                    </p:animMotion>
                                    <p:animEffect transition="in" filter="fade">
                                      <p:cBhvr>
                                        <p:cTn id="18" dur="1000"/>
                                        <p:tgtEl>
                                          <p:spTgt spid="4105223"/>
                                        </p:tgtEl>
                                      </p:cBhvr>
                                    </p:animEffect>
                                  </p:childTnLst>
                                </p:cTn>
                              </p:par>
                            </p:childTnLst>
                          </p:cTn>
                        </p:par>
                        <p:par>
                          <p:cTn id="19" fill="hold" nodeType="afterGroup">
                            <p:stCondLst>
                              <p:cond delay="3500"/>
                            </p:stCondLst>
                            <p:childTnLst>
                              <p:par>
                                <p:cTn id="20" presetID="52" presetClass="entr" presetSubtype="0" fill="hold" grpId="0" nodeType="afterEffect">
                                  <p:stCondLst>
                                    <p:cond delay="0"/>
                                  </p:stCondLst>
                                  <p:childTnLst>
                                    <p:set>
                                      <p:cBhvr>
                                        <p:cTn id="21" dur="1" fill="hold">
                                          <p:stCondLst>
                                            <p:cond delay="0"/>
                                          </p:stCondLst>
                                        </p:cTn>
                                        <p:tgtEl>
                                          <p:spTgt spid="4105224"/>
                                        </p:tgtEl>
                                        <p:attrNameLst>
                                          <p:attrName>style.visibility</p:attrName>
                                        </p:attrNameLst>
                                      </p:cBhvr>
                                      <p:to>
                                        <p:strVal val="visible"/>
                                      </p:to>
                                    </p:set>
                                    <p:animScale>
                                      <p:cBhvr>
                                        <p:cTn id="22" dur="1000" decel="50000" fill="hold">
                                          <p:stCondLst>
                                            <p:cond delay="0"/>
                                          </p:stCondLst>
                                        </p:cTn>
                                        <p:tgtEl>
                                          <p:spTgt spid="41052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105224"/>
                                        </p:tgtEl>
                                        <p:attrNameLst>
                                          <p:attrName>ppt_x</p:attrName>
                                          <p:attrName>ppt_y</p:attrName>
                                        </p:attrNameLst>
                                      </p:cBhvr>
                                    </p:animMotion>
                                    <p:animEffect transition="in" filter="fade">
                                      <p:cBhvr>
                                        <p:cTn id="24" dur="1000"/>
                                        <p:tgtEl>
                                          <p:spTgt spid="4105224"/>
                                        </p:tgtEl>
                                      </p:cBhvr>
                                    </p:animEffect>
                                  </p:childTnLst>
                                </p:cTn>
                              </p:par>
                            </p:childTnLst>
                          </p:cTn>
                        </p:par>
                        <p:par>
                          <p:cTn id="25" fill="hold" nodeType="afterGroup">
                            <p:stCondLst>
                              <p:cond delay="4500"/>
                            </p:stCondLst>
                            <p:childTnLst>
                              <p:par>
                                <p:cTn id="26" presetID="2" presetClass="entr" presetSubtype="4" fill="hold" grpId="0" nodeType="afterEffect">
                                  <p:stCondLst>
                                    <p:cond delay="0"/>
                                  </p:stCondLst>
                                  <p:childTnLst>
                                    <p:set>
                                      <p:cBhvr>
                                        <p:cTn id="27" dur="1" fill="hold">
                                          <p:stCondLst>
                                            <p:cond delay="0"/>
                                          </p:stCondLst>
                                        </p:cTn>
                                        <p:tgtEl>
                                          <p:spTgt spid="4109317"/>
                                        </p:tgtEl>
                                        <p:attrNameLst>
                                          <p:attrName>style.visibility</p:attrName>
                                        </p:attrNameLst>
                                      </p:cBhvr>
                                      <p:to>
                                        <p:strVal val="visible"/>
                                      </p:to>
                                    </p:set>
                                    <p:anim calcmode="lin" valueType="num">
                                      <p:cBhvr additive="base">
                                        <p:cTn id="28" dur="1000" fill="hold"/>
                                        <p:tgtEl>
                                          <p:spTgt spid="4109317"/>
                                        </p:tgtEl>
                                        <p:attrNameLst>
                                          <p:attrName>ppt_x</p:attrName>
                                        </p:attrNameLst>
                                      </p:cBhvr>
                                      <p:tavLst>
                                        <p:tav tm="0">
                                          <p:val>
                                            <p:strVal val="#ppt_x"/>
                                          </p:val>
                                        </p:tav>
                                        <p:tav tm="100000">
                                          <p:val>
                                            <p:strVal val="#ppt_x"/>
                                          </p:val>
                                        </p:tav>
                                      </p:tavLst>
                                    </p:anim>
                                    <p:anim calcmode="lin" valueType="num">
                                      <p:cBhvr additive="base">
                                        <p:cTn id="29" dur="1000" fill="hold"/>
                                        <p:tgtEl>
                                          <p:spTgt spid="4109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317" grpId="0"/>
      <p:bldP spid="4105223" grpId="0" animBg="1"/>
      <p:bldP spid="41052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8BC04EC-D7F3-47DA-9943-DF552D70ED0B}" type="slidenum">
              <a:rPr lang="en-US" sz="1400">
                <a:latin typeface="Times New Roman" pitchFamily="18" charset="0"/>
              </a:rPr>
              <a:pPr algn="r"/>
              <a:t>29</a:t>
            </a:fld>
            <a:endParaRPr lang="en-US" sz="1400">
              <a:latin typeface="Times New Roman" pitchFamily="18" charset="0"/>
            </a:endParaRPr>
          </a:p>
        </p:txBody>
      </p:sp>
      <p:sp>
        <p:nvSpPr>
          <p:cNvPr id="4106243" name="Rectangle 3"/>
          <p:cNvSpPr>
            <a:spLocks noGrp="1" noChangeArrowheads="1"/>
          </p:cNvSpPr>
          <p:nvPr>
            <p:ph type="body" idx="4294967295"/>
          </p:nvPr>
        </p:nvSpPr>
        <p:spPr>
          <a:xfrm>
            <a:off x="0" y="1585913"/>
            <a:ext cx="9144000" cy="1228725"/>
          </a:xfrm>
        </p:spPr>
        <p:txBody>
          <a:bodyPr/>
          <a:lstStyle/>
          <a:p>
            <a:pPr marL="381000" indent="-381000" eaLnBrk="1" hangingPunct="1">
              <a:buFont typeface="Wingdings" pitchFamily="2" charset="2"/>
              <a:buChar char="Ø"/>
            </a:pPr>
            <a:r>
              <a:rPr lang="en-US" b="1" smtClean="0"/>
              <a:t>The maximum transmitting power an amateur station may use on the Amateur Radio 12 meter band is 1500 watts PEP output. </a:t>
            </a:r>
            <a:r>
              <a:rPr lang="en-US" sz="1000" smtClean="0"/>
              <a:t>(</a:t>
            </a:r>
            <a:r>
              <a:rPr lang="en-US" sz="1000" b="1" smtClean="0"/>
              <a:t>G1C02)</a:t>
            </a:r>
          </a:p>
        </p:txBody>
      </p:sp>
      <p:sp>
        <p:nvSpPr>
          <p:cNvPr id="4106245" name="Text Box 5"/>
          <p:cNvSpPr txBox="1">
            <a:spLocks noChangeArrowheads="1"/>
          </p:cNvSpPr>
          <p:nvPr/>
        </p:nvSpPr>
        <p:spPr bwMode="auto">
          <a:xfrm>
            <a:off x="2728913" y="6424613"/>
            <a:ext cx="4367212" cy="304800"/>
          </a:xfrm>
          <a:prstGeom prst="rect">
            <a:avLst/>
          </a:prstGeom>
          <a:noFill/>
          <a:ln w="12700" cap="sq">
            <a:noFill/>
            <a:miter lim="800000"/>
            <a:headEnd type="none" w="sm" len="sm"/>
            <a:tailEnd type="none" w="sm" len="sm"/>
          </a:ln>
        </p:spPr>
        <p:txBody>
          <a:bodyPr>
            <a:spAutoFit/>
          </a:bodyPr>
          <a:lstStyle/>
          <a:p>
            <a:pPr>
              <a:spcBef>
                <a:spcPct val="50000"/>
              </a:spcBef>
            </a:pPr>
            <a:r>
              <a:rPr lang="en-US" sz="1400" b="1">
                <a:solidFill>
                  <a:schemeClr val="accent2"/>
                </a:solidFill>
                <a:latin typeface="Rockwell" pitchFamily="18" charset="0"/>
              </a:rPr>
              <a:t>CW, RTTY and data</a:t>
            </a:r>
            <a:r>
              <a:rPr lang="en-US" sz="1400">
                <a:solidFill>
                  <a:schemeClr val="accent2"/>
                </a:solidFill>
                <a:latin typeface="Rockwell" pitchFamily="18" charset="0"/>
              </a:rPr>
              <a:t> … </a:t>
            </a:r>
            <a:r>
              <a:rPr lang="en-US" sz="1400" b="1">
                <a:solidFill>
                  <a:schemeClr val="accent2"/>
                </a:solidFill>
                <a:latin typeface="Rockwell" pitchFamily="18" charset="0"/>
              </a:rPr>
              <a:t>CW, phone and image</a:t>
            </a:r>
            <a:endParaRPr lang="en-US" sz="1400">
              <a:solidFill>
                <a:schemeClr val="accent2"/>
              </a:solidFill>
              <a:latin typeface="Rockwell" pitchFamily="18" charset="0"/>
            </a:endParaRPr>
          </a:p>
        </p:txBody>
      </p:sp>
      <p:pic>
        <p:nvPicPr>
          <p:cNvPr id="11274" name="Picture 10" descr="12 meter chart"/>
          <p:cNvPicPr>
            <a:picLocks noChangeAspect="1" noChangeArrowheads="1"/>
          </p:cNvPicPr>
          <p:nvPr/>
        </p:nvPicPr>
        <p:blipFill>
          <a:blip r:embed="rId2" cstate="print"/>
          <a:srcRect/>
          <a:stretch>
            <a:fillRect/>
          </a:stretch>
        </p:blipFill>
        <p:spPr bwMode="auto">
          <a:xfrm>
            <a:off x="769938" y="2968625"/>
            <a:ext cx="7772400" cy="3276600"/>
          </a:xfrm>
          <a:prstGeom prst="rect">
            <a:avLst/>
          </a:prstGeom>
          <a:noFill/>
          <a:ln w="9525">
            <a:noFill/>
            <a:miter lim="800000"/>
            <a:headEnd/>
            <a:tailEnd/>
          </a:ln>
        </p:spPr>
      </p:pic>
      <p:sp>
        <p:nvSpPr>
          <p:cNvPr id="31750"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6243">
                                            <p:txEl>
                                              <p:pRg st="0" end="0"/>
                                            </p:txEl>
                                          </p:spTgt>
                                        </p:tgtEl>
                                        <p:attrNameLst>
                                          <p:attrName>style.visibility</p:attrName>
                                        </p:attrNameLst>
                                      </p:cBhvr>
                                      <p:to>
                                        <p:strVal val="visible"/>
                                      </p:to>
                                    </p:set>
                                    <p:animEffect transition="in" filter="wipe(up)">
                                      <p:cBhvr>
                                        <p:cTn id="7" dur="500"/>
                                        <p:tgtEl>
                                          <p:spTgt spid="4106243">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1274"/>
                                        </p:tgtEl>
                                        <p:attrNameLst>
                                          <p:attrName>style.visibility</p:attrName>
                                        </p:attrNameLst>
                                      </p:cBhvr>
                                      <p:to>
                                        <p:strVal val="visible"/>
                                      </p:to>
                                    </p:set>
                                    <p:anim calcmode="lin" valueType="num">
                                      <p:cBhvr>
                                        <p:cTn id="11" dur="2000" fill="hold"/>
                                        <p:tgtEl>
                                          <p:spTgt spid="11274"/>
                                        </p:tgtEl>
                                        <p:attrNameLst>
                                          <p:attrName>ppt_w</p:attrName>
                                        </p:attrNameLst>
                                      </p:cBhvr>
                                      <p:tavLst>
                                        <p:tav tm="0">
                                          <p:val>
                                            <p:fltVal val="0"/>
                                          </p:val>
                                        </p:tav>
                                        <p:tav tm="100000">
                                          <p:val>
                                            <p:strVal val="#ppt_w"/>
                                          </p:val>
                                        </p:tav>
                                      </p:tavLst>
                                    </p:anim>
                                    <p:anim calcmode="lin" valueType="num">
                                      <p:cBhvr>
                                        <p:cTn id="12" dur="2000" fill="hold"/>
                                        <p:tgtEl>
                                          <p:spTgt spid="1127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 presetClass="entr" presetSubtype="4" fill="hold" nodeType="afterEffect">
                                  <p:stCondLst>
                                    <p:cond delay="0"/>
                                  </p:stCondLst>
                                  <p:childTnLst>
                                    <p:set>
                                      <p:cBhvr>
                                        <p:cTn id="15" dur="1" fill="hold">
                                          <p:stCondLst>
                                            <p:cond delay="0"/>
                                          </p:stCondLst>
                                        </p:cTn>
                                        <p:tgtEl>
                                          <p:spTgt spid="4106245">
                                            <p:txEl>
                                              <p:pRg st="0" end="0"/>
                                            </p:txEl>
                                          </p:spTgt>
                                        </p:tgtEl>
                                        <p:attrNameLst>
                                          <p:attrName>style.visibility</p:attrName>
                                        </p:attrNameLst>
                                      </p:cBhvr>
                                      <p:to>
                                        <p:strVal val="visible"/>
                                      </p:to>
                                    </p:set>
                                    <p:anim calcmode="lin" valueType="num">
                                      <p:cBhvr additive="base">
                                        <p:cTn id="16" dur="1000" fill="hold"/>
                                        <p:tgtEl>
                                          <p:spTgt spid="4106245">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4106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3338" y="395288"/>
            <a:ext cx="8870950" cy="792162"/>
          </a:xfrm>
        </p:spPr>
        <p:txBody>
          <a:bodyPr anchor="t"/>
          <a:lstStyle/>
          <a:p>
            <a:pPr algn="ctr" eaLnBrk="1" hangingPunct="1"/>
            <a:r>
              <a:rPr lang="en-GB" sz="3600" b="1" smtClean="0"/>
              <a:t>Commission’s Rules</a:t>
            </a:r>
            <a:endParaRPr lang="en-US" sz="3600" b="1" smtClean="0"/>
          </a:p>
        </p:txBody>
      </p:sp>
      <p:sp>
        <p:nvSpPr>
          <p:cNvPr id="4111363" name="Rectangle 3"/>
          <p:cNvSpPr>
            <a:spLocks noGrp="1" noChangeArrowheads="1"/>
          </p:cNvSpPr>
          <p:nvPr>
            <p:ph type="body" idx="4294967295"/>
          </p:nvPr>
        </p:nvSpPr>
        <p:spPr>
          <a:xfrm>
            <a:off x="155575" y="1624013"/>
            <a:ext cx="8642350" cy="1262062"/>
          </a:xfrm>
        </p:spPr>
        <p:txBody>
          <a:bodyPr/>
          <a:lstStyle/>
          <a:p>
            <a:pPr marL="381000" indent="-381000" eaLnBrk="1" hangingPunct="1">
              <a:lnSpc>
                <a:spcPct val="90000"/>
              </a:lnSpc>
              <a:buFont typeface="Wingdings" pitchFamily="2" charset="2"/>
              <a:buChar char="Ø"/>
            </a:pPr>
            <a:r>
              <a:rPr lang="en-US" sz="2400" b="1" smtClean="0"/>
              <a:t>General class control operator frequency privileges</a:t>
            </a:r>
          </a:p>
          <a:p>
            <a:pPr marL="838200" lvl="1" indent="-381000" eaLnBrk="1" hangingPunct="1">
              <a:lnSpc>
                <a:spcPct val="90000"/>
              </a:lnSpc>
            </a:pPr>
            <a:r>
              <a:rPr lang="en-US" b="1" smtClean="0"/>
              <a:t>A General Class license holder is granted </a:t>
            </a:r>
            <a:r>
              <a:rPr lang="en-US" b="1" smtClean="0">
                <a:solidFill>
                  <a:schemeClr val="accent2"/>
                </a:solidFill>
              </a:rPr>
              <a:t>all</a:t>
            </a:r>
            <a:r>
              <a:rPr lang="en-US" b="1" smtClean="0"/>
              <a:t> amateur frequency privileges on the following:</a:t>
            </a:r>
            <a:r>
              <a:rPr lang="en-US" sz="1800" b="1" smtClean="0"/>
              <a:t>  </a:t>
            </a:r>
            <a:r>
              <a:rPr lang="en-US" sz="1000" b="1" smtClean="0"/>
              <a:t>(</a:t>
            </a:r>
            <a:r>
              <a:rPr lang="en-US" sz="1000" smtClean="0"/>
              <a:t>G1A01)</a:t>
            </a:r>
            <a:endParaRPr lang="en-US" sz="1800" b="1" smtClean="0"/>
          </a:p>
          <a:p>
            <a:pPr marL="838200" lvl="1" indent="-381000" eaLnBrk="1" hangingPunct="1">
              <a:lnSpc>
                <a:spcPct val="90000"/>
              </a:lnSpc>
            </a:pPr>
            <a:endParaRPr lang="en-US" b="1" smtClean="0"/>
          </a:p>
        </p:txBody>
      </p:sp>
      <p:sp>
        <p:nvSpPr>
          <p:cNvPr id="5124" name="Text Box 4"/>
          <p:cNvSpPr txBox="1">
            <a:spLocks noChangeArrowheads="1"/>
          </p:cNvSpPr>
          <p:nvPr/>
        </p:nvSpPr>
        <p:spPr bwMode="auto">
          <a:xfrm>
            <a:off x="1368425" y="3962400"/>
            <a:ext cx="6199188" cy="366713"/>
          </a:xfrm>
          <a:prstGeom prst="rect">
            <a:avLst/>
          </a:prstGeom>
          <a:noFill/>
          <a:ln w="12700" cap="sq">
            <a:noFill/>
            <a:miter lim="800000"/>
            <a:headEnd type="none" w="sm" len="sm"/>
            <a:tailEnd type="none" w="sm" len="sm"/>
          </a:ln>
        </p:spPr>
        <p:txBody>
          <a:bodyPr>
            <a:spAutoFit/>
          </a:bodyPr>
          <a:lstStyle/>
          <a:p>
            <a:endParaRPr lang="en-US"/>
          </a:p>
        </p:txBody>
      </p:sp>
      <p:sp>
        <p:nvSpPr>
          <p:cNvPr id="5125" name="Text Box 6"/>
          <p:cNvSpPr txBox="1">
            <a:spLocks noChangeArrowheads="1"/>
          </p:cNvSpPr>
          <p:nvPr/>
        </p:nvSpPr>
        <p:spPr bwMode="auto">
          <a:xfrm>
            <a:off x="5440363" y="3424238"/>
            <a:ext cx="2587625" cy="366712"/>
          </a:xfrm>
          <a:prstGeom prst="rect">
            <a:avLst/>
          </a:prstGeom>
          <a:noFill/>
          <a:ln w="12700" cap="sq">
            <a:noFill/>
            <a:miter lim="800000"/>
            <a:headEnd type="none" w="sm" len="sm"/>
            <a:tailEnd type="none" w="sm" len="sm"/>
          </a:ln>
        </p:spPr>
        <p:txBody>
          <a:bodyPr>
            <a:spAutoFit/>
          </a:bodyPr>
          <a:lstStyle/>
          <a:p>
            <a:endParaRPr lang="en-US"/>
          </a:p>
        </p:txBody>
      </p:sp>
      <p:sp>
        <p:nvSpPr>
          <p:cNvPr id="4111367" name="Rectangle 7"/>
          <p:cNvSpPr>
            <a:spLocks noChangeArrowheads="1"/>
          </p:cNvSpPr>
          <p:nvPr/>
        </p:nvSpPr>
        <p:spPr bwMode="auto">
          <a:xfrm>
            <a:off x="2133600" y="6172200"/>
            <a:ext cx="4495800" cy="411163"/>
          </a:xfrm>
          <a:prstGeom prst="rect">
            <a:avLst/>
          </a:prstGeom>
          <a:noFill/>
          <a:ln w="12700" cap="sq">
            <a:noFill/>
            <a:miter lim="800000"/>
            <a:headEnd type="none" w="sm" len="sm"/>
            <a:tailEnd type="none" w="sm" len="sm"/>
          </a:ln>
        </p:spPr>
        <p:txBody>
          <a:bodyPr>
            <a:spAutoFit/>
          </a:bodyPr>
          <a:lstStyle/>
          <a:p>
            <a:pPr lvl="2">
              <a:lnSpc>
                <a:spcPct val="150000"/>
              </a:lnSpc>
            </a:pPr>
            <a:r>
              <a:rPr lang="en-US" sz="1400" b="1">
                <a:solidFill>
                  <a:schemeClr val="accent2"/>
                </a:solidFill>
                <a:latin typeface="Rockwell" pitchFamily="18" charset="0"/>
              </a:rPr>
              <a:t>CW, RTTY, data, phone, and image</a:t>
            </a:r>
          </a:p>
        </p:txBody>
      </p:sp>
      <p:sp>
        <p:nvSpPr>
          <p:cNvPr id="4111375" name="Text Box 15"/>
          <p:cNvSpPr txBox="1">
            <a:spLocks noChangeArrowheads="1"/>
          </p:cNvSpPr>
          <p:nvPr/>
        </p:nvSpPr>
        <p:spPr bwMode="auto">
          <a:xfrm>
            <a:off x="0" y="3121025"/>
            <a:ext cx="1143000" cy="2395538"/>
          </a:xfrm>
          <a:prstGeom prst="rect">
            <a:avLst/>
          </a:prstGeom>
          <a:noFill/>
          <a:ln w="12700" cap="sq">
            <a:noFill/>
            <a:miter lim="800000"/>
            <a:headEnd type="none" w="sm" len="sm"/>
            <a:tailEnd type="none" w="sm" len="sm"/>
          </a:ln>
        </p:spPr>
        <p:txBody>
          <a:bodyPr lIns="0" tIns="0" rIns="0" bIns="0">
            <a:spAutoFit/>
          </a:bodyPr>
          <a:lstStyle/>
          <a:p>
            <a:pPr algn="ctr">
              <a:spcBef>
                <a:spcPct val="50000"/>
              </a:spcBef>
            </a:pPr>
            <a:r>
              <a:rPr lang="en-US" sz="4000" b="1">
                <a:solidFill>
                  <a:schemeClr val="accent2"/>
                </a:solidFill>
                <a:latin typeface="Rockwell" pitchFamily="18" charset="0"/>
              </a:rPr>
              <a:t>160</a:t>
            </a:r>
          </a:p>
          <a:p>
            <a:pPr algn="ctr">
              <a:spcBef>
                <a:spcPct val="50000"/>
              </a:spcBef>
            </a:pPr>
            <a:r>
              <a:rPr lang="en-US" sz="1200" b="1">
                <a:latin typeface="Rockwell" pitchFamily="18" charset="0"/>
              </a:rPr>
              <a:t>60</a:t>
            </a:r>
          </a:p>
          <a:p>
            <a:pPr algn="ctr">
              <a:spcBef>
                <a:spcPct val="50000"/>
              </a:spcBef>
            </a:pPr>
            <a:r>
              <a:rPr lang="en-US" sz="1200" b="1">
                <a:latin typeface="Rockwell" pitchFamily="18" charset="0"/>
              </a:rPr>
              <a:t>30</a:t>
            </a:r>
          </a:p>
          <a:p>
            <a:pPr algn="ctr">
              <a:spcBef>
                <a:spcPct val="50000"/>
              </a:spcBef>
            </a:pPr>
            <a:r>
              <a:rPr lang="en-US" sz="1200" b="1">
                <a:latin typeface="Rockwell" pitchFamily="18" charset="0"/>
              </a:rPr>
              <a:t>17</a:t>
            </a:r>
          </a:p>
          <a:p>
            <a:pPr algn="ctr">
              <a:spcBef>
                <a:spcPct val="50000"/>
              </a:spcBef>
            </a:pPr>
            <a:r>
              <a:rPr lang="en-US" sz="1200" b="1">
                <a:latin typeface="Rockwell" pitchFamily="18" charset="0"/>
              </a:rPr>
              <a:t>12</a:t>
            </a:r>
          </a:p>
          <a:p>
            <a:pPr algn="ctr">
              <a:spcBef>
                <a:spcPct val="50000"/>
              </a:spcBef>
            </a:pPr>
            <a:r>
              <a:rPr lang="en-US" sz="1200" b="1">
                <a:latin typeface="Rockwell" pitchFamily="18" charset="0"/>
              </a:rPr>
              <a:t>10</a:t>
            </a:r>
          </a:p>
          <a:p>
            <a:pPr algn="ctr">
              <a:spcBef>
                <a:spcPct val="50000"/>
              </a:spcBef>
            </a:pPr>
            <a:r>
              <a:rPr lang="en-US" b="1">
                <a:solidFill>
                  <a:schemeClr val="accent2"/>
                </a:solidFill>
                <a:latin typeface="Rockwell" pitchFamily="18" charset="0"/>
              </a:rPr>
              <a:t>Meters</a:t>
            </a:r>
          </a:p>
        </p:txBody>
      </p:sp>
      <p:pic>
        <p:nvPicPr>
          <p:cNvPr id="5131" name="Picture 11" descr="160 meter chart"/>
          <p:cNvPicPr>
            <a:picLocks noChangeAspect="1" noChangeArrowheads="1"/>
          </p:cNvPicPr>
          <p:nvPr/>
        </p:nvPicPr>
        <p:blipFill>
          <a:blip r:embed="rId2" cstate="print"/>
          <a:srcRect/>
          <a:stretch>
            <a:fillRect/>
          </a:stretch>
        </p:blipFill>
        <p:spPr bwMode="auto">
          <a:xfrm>
            <a:off x="1230313" y="3121025"/>
            <a:ext cx="75438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1363">
                                            <p:txEl>
                                              <p:pRg st="0" end="0"/>
                                            </p:txEl>
                                          </p:spTgt>
                                        </p:tgtEl>
                                        <p:attrNameLst>
                                          <p:attrName>style.visibility</p:attrName>
                                        </p:attrNameLst>
                                      </p:cBhvr>
                                      <p:to>
                                        <p:strVal val="visible"/>
                                      </p:to>
                                    </p:set>
                                    <p:animEffect transition="in" filter="wipe(up)">
                                      <p:cBhvr>
                                        <p:cTn id="7" dur="500"/>
                                        <p:tgtEl>
                                          <p:spTgt spid="411136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111363">
                                            <p:txEl>
                                              <p:pRg st="1" end="1"/>
                                            </p:txEl>
                                          </p:spTgt>
                                        </p:tgtEl>
                                        <p:attrNameLst>
                                          <p:attrName>style.visibility</p:attrName>
                                        </p:attrNameLst>
                                      </p:cBhvr>
                                      <p:to>
                                        <p:strVal val="visible"/>
                                      </p:to>
                                    </p:set>
                                    <p:animEffect transition="in" filter="wipe(left)">
                                      <p:cBhvr>
                                        <p:cTn id="11" dur="500"/>
                                        <p:tgtEl>
                                          <p:spTgt spid="4111363">
                                            <p:txEl>
                                              <p:pRg st="1" end="1"/>
                                            </p:txEl>
                                          </p:spTgt>
                                        </p:tgtEl>
                                      </p:cBhvr>
                                    </p:animEffect>
                                  </p:childTnLst>
                                </p:cTn>
                              </p:par>
                            </p:childTnLst>
                          </p:cTn>
                        </p:par>
                        <p:par>
                          <p:cTn id="12" fill="hold" nodeType="afterGroup">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111375"/>
                                        </p:tgtEl>
                                        <p:attrNameLst>
                                          <p:attrName>style.visibility</p:attrName>
                                        </p:attrNameLst>
                                      </p:cBhvr>
                                      <p:to>
                                        <p:strVal val="visible"/>
                                      </p:to>
                                    </p:set>
                                    <p:anim calcmode="lin" valueType="num">
                                      <p:cBhvr additive="base">
                                        <p:cTn id="15" dur="1000" fill="hold"/>
                                        <p:tgtEl>
                                          <p:spTgt spid="4111375"/>
                                        </p:tgtEl>
                                        <p:attrNameLst>
                                          <p:attrName>ppt_x</p:attrName>
                                        </p:attrNameLst>
                                      </p:cBhvr>
                                      <p:tavLst>
                                        <p:tav tm="0">
                                          <p:val>
                                            <p:strVal val="0-#ppt_w/2"/>
                                          </p:val>
                                        </p:tav>
                                        <p:tav tm="100000">
                                          <p:val>
                                            <p:strVal val="#ppt_x"/>
                                          </p:val>
                                        </p:tav>
                                      </p:tavLst>
                                    </p:anim>
                                    <p:anim calcmode="lin" valueType="num">
                                      <p:cBhvr additive="base">
                                        <p:cTn id="16" dur="1000" fill="hold"/>
                                        <p:tgtEl>
                                          <p:spTgt spid="411137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000"/>
                            </p:stCondLst>
                            <p:childTnLst>
                              <p:par>
                                <p:cTn id="18" presetID="23" presetClass="entr" presetSubtype="16" fill="hold" nodeType="afterEffect">
                                  <p:stCondLst>
                                    <p:cond delay="0"/>
                                  </p:stCondLst>
                                  <p:childTnLst>
                                    <p:set>
                                      <p:cBhvr>
                                        <p:cTn id="19" dur="1" fill="hold">
                                          <p:stCondLst>
                                            <p:cond delay="0"/>
                                          </p:stCondLst>
                                        </p:cTn>
                                        <p:tgtEl>
                                          <p:spTgt spid="5131"/>
                                        </p:tgtEl>
                                        <p:attrNameLst>
                                          <p:attrName>style.visibility</p:attrName>
                                        </p:attrNameLst>
                                      </p:cBhvr>
                                      <p:to>
                                        <p:strVal val="visible"/>
                                      </p:to>
                                    </p:set>
                                    <p:anim calcmode="lin" valueType="num">
                                      <p:cBhvr>
                                        <p:cTn id="20" dur="2000" fill="hold"/>
                                        <p:tgtEl>
                                          <p:spTgt spid="5131"/>
                                        </p:tgtEl>
                                        <p:attrNameLst>
                                          <p:attrName>ppt_w</p:attrName>
                                        </p:attrNameLst>
                                      </p:cBhvr>
                                      <p:tavLst>
                                        <p:tav tm="0">
                                          <p:val>
                                            <p:fltVal val="0"/>
                                          </p:val>
                                        </p:tav>
                                        <p:tav tm="100000">
                                          <p:val>
                                            <p:strVal val="#ppt_w"/>
                                          </p:val>
                                        </p:tav>
                                      </p:tavLst>
                                    </p:anim>
                                    <p:anim calcmode="lin" valueType="num">
                                      <p:cBhvr>
                                        <p:cTn id="21" dur="2000" fill="hold"/>
                                        <p:tgtEl>
                                          <p:spTgt spid="5131"/>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4111367"/>
                                        </p:tgtEl>
                                        <p:attrNameLst>
                                          <p:attrName>style.visibility</p:attrName>
                                        </p:attrNameLst>
                                      </p:cBhvr>
                                      <p:to>
                                        <p:strVal val="visible"/>
                                      </p:to>
                                    </p:set>
                                    <p:anim calcmode="lin" valueType="num">
                                      <p:cBhvr additive="base">
                                        <p:cTn id="25" dur="500" fill="hold"/>
                                        <p:tgtEl>
                                          <p:spTgt spid="4111367"/>
                                        </p:tgtEl>
                                        <p:attrNameLst>
                                          <p:attrName>ppt_x</p:attrName>
                                        </p:attrNameLst>
                                      </p:cBhvr>
                                      <p:tavLst>
                                        <p:tav tm="0">
                                          <p:val>
                                            <p:strVal val="#ppt_x"/>
                                          </p:val>
                                        </p:tav>
                                        <p:tav tm="100000">
                                          <p:val>
                                            <p:strVal val="#ppt_x"/>
                                          </p:val>
                                        </p:tav>
                                      </p:tavLst>
                                    </p:anim>
                                    <p:anim calcmode="lin" valueType="num">
                                      <p:cBhvr additive="base">
                                        <p:cTn id="26" dur="500" fill="hold"/>
                                        <p:tgtEl>
                                          <p:spTgt spid="4111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367" grpId="0"/>
      <p:bldP spid="41113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16C2540-02C0-4341-8173-5F7F1572279F}" type="slidenum">
              <a:rPr lang="en-US" sz="1400">
                <a:latin typeface="Times New Roman" pitchFamily="18" charset="0"/>
              </a:rPr>
              <a:pPr algn="r"/>
              <a:t>30</a:t>
            </a:fld>
            <a:endParaRPr lang="en-US" sz="1400">
              <a:latin typeface="Times New Roman" pitchFamily="18" charset="0"/>
            </a:endParaRPr>
          </a:p>
        </p:txBody>
      </p:sp>
      <p:sp>
        <p:nvSpPr>
          <p:cNvPr id="32771"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4115459" name="Rectangle 3"/>
          <p:cNvSpPr>
            <a:spLocks noGrp="1" noChangeArrowheads="1"/>
          </p:cNvSpPr>
          <p:nvPr>
            <p:ph type="body" idx="4294967295"/>
          </p:nvPr>
        </p:nvSpPr>
        <p:spPr>
          <a:xfrm>
            <a:off x="0" y="1624013"/>
            <a:ext cx="9026525" cy="4962525"/>
          </a:xfrm>
        </p:spPr>
        <p:txBody>
          <a:bodyPr/>
          <a:lstStyle/>
          <a:p>
            <a:pPr>
              <a:lnSpc>
                <a:spcPts val="2600"/>
              </a:lnSpc>
              <a:buFont typeface="Wingdings" pitchFamily="2" charset="2"/>
              <a:buChar char="Ø"/>
            </a:pPr>
            <a:r>
              <a:rPr lang="en-US" sz="2400" smtClean="0"/>
              <a:t>2.8 kHz is the maximum bandwidth permitted by FCC rules for Amateur Radio stations transmitting on USB frequencies in the 60 meter band. </a:t>
            </a:r>
            <a:r>
              <a:rPr lang="en-US" sz="1000" smtClean="0"/>
              <a:t>(G1C03)</a:t>
            </a:r>
          </a:p>
          <a:p>
            <a:pPr>
              <a:lnSpc>
                <a:spcPts val="2600"/>
              </a:lnSpc>
              <a:buFont typeface="Wingdings" pitchFamily="2" charset="2"/>
              <a:buChar char="Ø"/>
            </a:pPr>
            <a:endParaRPr lang="en-US" sz="2400" smtClean="0"/>
          </a:p>
          <a:p>
            <a:pPr lvl="3"/>
            <a:r>
              <a:rPr lang="en-US" smtClean="0">
                <a:solidFill>
                  <a:srgbClr val="FF0000"/>
                </a:solidFill>
              </a:rPr>
              <a:t>Only Upper Sideband  </a:t>
            </a:r>
          </a:p>
          <a:p>
            <a:pPr lvl="4">
              <a:buClr>
                <a:srgbClr val="FF0000"/>
              </a:buClr>
              <a:buFont typeface="Wingdings" pitchFamily="2" charset="2"/>
              <a:buChar char="§"/>
            </a:pPr>
            <a:r>
              <a:rPr lang="en-US" smtClean="0">
                <a:solidFill>
                  <a:srgbClr val="FF0000"/>
                </a:solidFill>
              </a:rPr>
              <a:t>Turn off speech processor to prevent exceeding 2.8 kHz</a:t>
            </a:r>
          </a:p>
          <a:p>
            <a:pPr lvl="1">
              <a:lnSpc>
                <a:spcPts val="2600"/>
              </a:lnSpc>
              <a:buFont typeface="Wingdings" pitchFamily="2" charset="2"/>
              <a:buChar char="Ø"/>
            </a:pPr>
            <a:endParaRPr lang="en-US" smtClean="0"/>
          </a:p>
          <a:p>
            <a:pPr>
              <a:lnSpc>
                <a:spcPts val="2600"/>
              </a:lnSpc>
              <a:buFont typeface="Wingdings" pitchFamily="2" charset="2"/>
              <a:buChar char="Ø"/>
            </a:pPr>
            <a:r>
              <a:rPr lang="en-US" sz="2400" smtClean="0"/>
              <a:t>The power output limitation on the 14 MHz band is the minimum power necessary to carry out the desired communications.</a:t>
            </a:r>
            <a:r>
              <a:rPr lang="en-US" smtClean="0"/>
              <a:t> </a:t>
            </a:r>
            <a:r>
              <a:rPr lang="en-US" sz="1000" smtClean="0"/>
              <a:t>(G1C04)</a:t>
            </a:r>
          </a:p>
          <a:p>
            <a:pPr>
              <a:lnSpc>
                <a:spcPts val="2600"/>
              </a:lnSpc>
              <a:buFont typeface="Wingdings" pitchFamily="2" charset="2"/>
              <a:buChar char="Ø"/>
            </a:pPr>
            <a:endParaRPr lang="en-US" sz="1000" smtClean="0"/>
          </a:p>
          <a:p>
            <a:pPr lvl="3"/>
            <a:r>
              <a:rPr lang="en-US" smtClean="0">
                <a:solidFill>
                  <a:srgbClr val="FF0000"/>
                </a:solidFill>
              </a:rPr>
              <a:t>Technically this applies to all transmissions by an Amateur Radio operator</a:t>
            </a:r>
          </a:p>
          <a:p>
            <a:pPr lvl="1">
              <a:lnSpc>
                <a:spcPts val="2600"/>
              </a:lnSpc>
              <a:buFont typeface="Wingdings" pitchFamily="2" charset="2"/>
              <a:buChar char="Ø"/>
            </a:pPr>
            <a:endParaRPr lang="en-US" sz="1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5459">
                                            <p:txEl>
                                              <p:pRg st="0" end="0"/>
                                            </p:txEl>
                                          </p:spTgt>
                                        </p:tgtEl>
                                        <p:attrNameLst>
                                          <p:attrName>style.visibility</p:attrName>
                                        </p:attrNameLst>
                                      </p:cBhvr>
                                      <p:to>
                                        <p:strVal val="visible"/>
                                      </p:to>
                                    </p:set>
                                    <p:animEffect transition="in" filter="wipe(up)">
                                      <p:cBhvr>
                                        <p:cTn id="7" dur="500"/>
                                        <p:tgtEl>
                                          <p:spTgt spid="4115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5459">
                                            <p:txEl>
                                              <p:pRg st="2" end="2"/>
                                            </p:txEl>
                                          </p:spTgt>
                                        </p:tgtEl>
                                        <p:attrNameLst>
                                          <p:attrName>style.visibility</p:attrName>
                                        </p:attrNameLst>
                                      </p:cBhvr>
                                      <p:to>
                                        <p:strVal val="visible"/>
                                      </p:to>
                                    </p:set>
                                    <p:animEffect transition="in" filter="wipe(left)">
                                      <p:cBhvr>
                                        <p:cTn id="12" dur="500"/>
                                        <p:tgtEl>
                                          <p:spTgt spid="41154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15459">
                                            <p:txEl>
                                              <p:pRg st="3" end="3"/>
                                            </p:txEl>
                                          </p:spTgt>
                                        </p:tgtEl>
                                        <p:attrNameLst>
                                          <p:attrName>style.visibility</p:attrName>
                                        </p:attrNameLst>
                                      </p:cBhvr>
                                      <p:to>
                                        <p:strVal val="visible"/>
                                      </p:to>
                                    </p:set>
                                    <p:animEffect transition="in" filter="wipe(left)">
                                      <p:cBhvr>
                                        <p:cTn id="17" dur="500"/>
                                        <p:tgtEl>
                                          <p:spTgt spid="41154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115459">
                                            <p:txEl>
                                              <p:pRg st="5" end="5"/>
                                            </p:txEl>
                                          </p:spTgt>
                                        </p:tgtEl>
                                        <p:attrNameLst>
                                          <p:attrName>style.visibility</p:attrName>
                                        </p:attrNameLst>
                                      </p:cBhvr>
                                      <p:to>
                                        <p:strVal val="visible"/>
                                      </p:to>
                                    </p:set>
                                    <p:animEffect transition="in" filter="wipe(left)">
                                      <p:cBhvr>
                                        <p:cTn id="22" dur="500"/>
                                        <p:tgtEl>
                                          <p:spTgt spid="411545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115459">
                                            <p:txEl>
                                              <p:pRg st="7" end="7"/>
                                            </p:txEl>
                                          </p:spTgt>
                                        </p:tgtEl>
                                        <p:attrNameLst>
                                          <p:attrName>style.visibility</p:attrName>
                                        </p:attrNameLst>
                                      </p:cBhvr>
                                      <p:to>
                                        <p:strVal val="visible"/>
                                      </p:to>
                                    </p:set>
                                    <p:animEffect transition="in" filter="wipe(down)">
                                      <p:cBhvr>
                                        <p:cTn id="27" dur="500"/>
                                        <p:tgtEl>
                                          <p:spTgt spid="4115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BA97FD7-9598-4F15-948F-1BA641D10AF2}" type="slidenum">
              <a:rPr lang="en-US" sz="1400">
                <a:latin typeface="Times New Roman" pitchFamily="18" charset="0"/>
              </a:rPr>
              <a:pPr algn="r"/>
              <a:t>31</a:t>
            </a:fld>
            <a:endParaRPr lang="en-US" sz="1400">
              <a:latin typeface="Times New Roman" pitchFamily="18" charset="0"/>
            </a:endParaRPr>
          </a:p>
        </p:txBody>
      </p:sp>
      <p:sp>
        <p:nvSpPr>
          <p:cNvPr id="33795" name="Rectangle 2"/>
          <p:cNvSpPr>
            <a:spLocks noGrp="1" noChangeArrowheads="1"/>
          </p:cNvSpPr>
          <p:nvPr>
            <p:ph type="title" idx="4294967295"/>
          </p:nvPr>
        </p:nvSpPr>
        <p:spPr>
          <a:xfrm>
            <a:off x="350838" y="395288"/>
            <a:ext cx="8642350" cy="868362"/>
          </a:xfrm>
        </p:spPr>
        <p:txBody>
          <a:bodyPr anchor="t"/>
          <a:lstStyle/>
          <a:p>
            <a:pPr algn="ctr" eaLnBrk="1" hangingPunct="1"/>
            <a:r>
              <a:rPr lang="en-GB" sz="3600" b="1" smtClean="0"/>
              <a:t>Commission’s Rules</a:t>
            </a:r>
            <a:endParaRPr lang="en-US" sz="3600" b="1" smtClean="0"/>
          </a:p>
        </p:txBody>
      </p:sp>
      <p:sp>
        <p:nvSpPr>
          <p:cNvPr id="4134915" name="Rectangle 3"/>
          <p:cNvSpPr>
            <a:spLocks noGrp="1" noChangeArrowheads="1"/>
          </p:cNvSpPr>
          <p:nvPr>
            <p:ph type="body" idx="4294967295"/>
          </p:nvPr>
        </p:nvSpPr>
        <p:spPr>
          <a:xfrm>
            <a:off x="0" y="1508125"/>
            <a:ext cx="9144000" cy="5349875"/>
          </a:xfrm>
        </p:spPr>
        <p:txBody>
          <a:bodyPr/>
          <a:lstStyle/>
          <a:p>
            <a:pPr marL="381000" indent="-381000" eaLnBrk="1" hangingPunct="1">
              <a:lnSpc>
                <a:spcPct val="90000"/>
              </a:lnSpc>
              <a:buFont typeface="Wingdings" pitchFamily="2" charset="2"/>
              <a:buChar char="Ø"/>
            </a:pPr>
            <a:r>
              <a:rPr lang="en-US" smtClean="0"/>
              <a:t>The maximum transmitting power a station with a General Class control operator may use on the </a:t>
            </a:r>
            <a:r>
              <a:rPr lang="en-US" b="1" i="1" smtClean="0"/>
              <a:t>28 MHz band</a:t>
            </a:r>
            <a:r>
              <a:rPr lang="en-US" smtClean="0"/>
              <a:t> (10 Meter Band) is </a:t>
            </a:r>
            <a:r>
              <a:rPr lang="en-US" b="1" smtClean="0">
                <a:solidFill>
                  <a:schemeClr val="accent2"/>
                </a:solidFill>
              </a:rPr>
              <a:t>1500 watts PEP</a:t>
            </a:r>
            <a:r>
              <a:rPr lang="en-US" smtClean="0"/>
              <a:t> output. </a:t>
            </a:r>
            <a:r>
              <a:rPr lang="en-US" sz="1000" smtClean="0"/>
              <a:t>(G1C05)</a:t>
            </a:r>
          </a:p>
          <a:p>
            <a:pPr marL="381000" indent="-381000" eaLnBrk="1" hangingPunct="1">
              <a:lnSpc>
                <a:spcPct val="90000"/>
              </a:lnSpc>
              <a:buFont typeface="Wingdings" pitchFamily="2" charset="2"/>
              <a:buChar char="Ø"/>
            </a:pPr>
            <a:endParaRPr lang="en-US" smtClean="0"/>
          </a:p>
          <a:p>
            <a:pPr marL="381000" indent="-381000" eaLnBrk="1" hangingPunct="1">
              <a:lnSpc>
                <a:spcPct val="90000"/>
              </a:lnSpc>
              <a:buFont typeface="Wingdings" pitchFamily="2" charset="2"/>
              <a:buChar char="Ø"/>
            </a:pPr>
            <a:endParaRPr lang="en-US" sz="2400" smtClean="0"/>
          </a:p>
          <a:p>
            <a:pPr marL="381000" indent="-381000" eaLnBrk="1" hangingPunct="1">
              <a:lnSpc>
                <a:spcPct val="90000"/>
              </a:lnSpc>
              <a:buFont typeface="Wingdings" pitchFamily="2" charset="2"/>
              <a:buChar char="Ø"/>
            </a:pPr>
            <a:endParaRPr lang="en-US" smtClean="0"/>
          </a:p>
          <a:p>
            <a:pPr marL="381000" indent="-381000" eaLnBrk="1" hangingPunct="1">
              <a:lnSpc>
                <a:spcPct val="90000"/>
              </a:lnSpc>
              <a:buFont typeface="Wingdings" pitchFamily="2" charset="2"/>
              <a:buChar char="Ø"/>
            </a:pPr>
            <a:endParaRPr lang="en-US" smtClean="0"/>
          </a:p>
          <a:p>
            <a:pPr marL="381000" indent="-381000" eaLnBrk="1" hangingPunct="1">
              <a:lnSpc>
                <a:spcPct val="90000"/>
              </a:lnSpc>
              <a:buFont typeface="Wingdings" pitchFamily="2" charset="2"/>
              <a:buChar char="Ø"/>
            </a:pPr>
            <a:endParaRPr lang="en-US" smtClean="0"/>
          </a:p>
          <a:p>
            <a:pPr marL="381000" indent="-381000" eaLnBrk="1" hangingPunct="1">
              <a:lnSpc>
                <a:spcPct val="90000"/>
              </a:lnSpc>
              <a:buFont typeface="Wingdings" pitchFamily="2" charset="2"/>
              <a:buChar char="Ø"/>
            </a:pPr>
            <a:endParaRPr lang="en-US" smtClean="0"/>
          </a:p>
          <a:p>
            <a:pPr marL="381000" indent="-381000" eaLnBrk="1" hangingPunct="1">
              <a:lnSpc>
                <a:spcPct val="90000"/>
              </a:lnSpc>
              <a:buFont typeface="Wingdings" pitchFamily="2" charset="2"/>
              <a:buChar char="Ø"/>
            </a:pPr>
            <a:endParaRPr lang="en-US" smtClean="0"/>
          </a:p>
          <a:p>
            <a:pPr marL="381000" indent="-381000" eaLnBrk="1" hangingPunct="1">
              <a:lnSpc>
                <a:spcPts val="2200"/>
              </a:lnSpc>
              <a:spcBef>
                <a:spcPct val="50000"/>
              </a:spcBef>
              <a:buClr>
                <a:schemeClr val="accent1"/>
              </a:buClr>
              <a:buFont typeface="Wingdings" pitchFamily="2" charset="2"/>
              <a:buChar char="Ø"/>
            </a:pPr>
            <a:endParaRPr lang="en-US" smtClean="0"/>
          </a:p>
          <a:p>
            <a:pPr marL="381000" indent="-381000" eaLnBrk="1" hangingPunct="1">
              <a:lnSpc>
                <a:spcPts val="2200"/>
              </a:lnSpc>
              <a:spcBef>
                <a:spcPct val="50000"/>
              </a:spcBef>
              <a:buClr>
                <a:schemeClr val="accent1"/>
              </a:buClr>
              <a:buFont typeface="Wingdings" pitchFamily="2" charset="2"/>
              <a:buChar char="Ø"/>
            </a:pPr>
            <a:endParaRPr lang="en-US" smtClean="0"/>
          </a:p>
        </p:txBody>
      </p:sp>
      <p:pic>
        <p:nvPicPr>
          <p:cNvPr id="27654" name="Picture 6" descr="10 meter chart"/>
          <p:cNvPicPr>
            <a:picLocks noChangeAspect="1" noChangeArrowheads="1"/>
          </p:cNvPicPr>
          <p:nvPr/>
        </p:nvPicPr>
        <p:blipFill>
          <a:blip r:embed="rId2" cstate="print"/>
          <a:srcRect/>
          <a:stretch>
            <a:fillRect/>
          </a:stretch>
        </p:blipFill>
        <p:spPr bwMode="auto">
          <a:xfrm>
            <a:off x="346075" y="3006725"/>
            <a:ext cx="8286750" cy="307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34915">
                                            <p:txEl>
                                              <p:pRg st="0" end="0"/>
                                            </p:txEl>
                                          </p:spTgt>
                                        </p:tgtEl>
                                        <p:attrNameLst>
                                          <p:attrName>style.visibility</p:attrName>
                                        </p:attrNameLst>
                                      </p:cBhvr>
                                      <p:to>
                                        <p:strVal val="visible"/>
                                      </p:to>
                                    </p:set>
                                    <p:animEffect transition="in" filter="wipe(up)">
                                      <p:cBhvr>
                                        <p:cTn id="7" dur="500"/>
                                        <p:tgtEl>
                                          <p:spTgt spid="4134915">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7654"/>
                                        </p:tgtEl>
                                        <p:attrNameLst>
                                          <p:attrName>style.visibility</p:attrName>
                                        </p:attrNameLst>
                                      </p:cBhvr>
                                      <p:to>
                                        <p:strVal val="visible"/>
                                      </p:to>
                                    </p:set>
                                    <p:animEffect transition="in" filter="wipe(down)">
                                      <p:cBhvr>
                                        <p:cTn id="11"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491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1363" name="Rectangle 3"/>
          <p:cNvSpPr>
            <a:spLocks noGrp="1" noChangeArrowheads="1"/>
          </p:cNvSpPr>
          <p:nvPr>
            <p:ph type="body" idx="4294967295"/>
          </p:nvPr>
        </p:nvSpPr>
        <p:spPr>
          <a:xfrm>
            <a:off x="269875" y="1508125"/>
            <a:ext cx="8604250" cy="5349875"/>
          </a:xfrm>
        </p:spPr>
        <p:txBody>
          <a:bodyPr/>
          <a:lstStyle/>
          <a:p>
            <a:pPr marL="381000" indent="-381000" eaLnBrk="1" hangingPunct="1">
              <a:lnSpc>
                <a:spcPct val="80000"/>
              </a:lnSpc>
              <a:buFont typeface="Wingdings" pitchFamily="2" charset="2"/>
              <a:buChar char="Ø"/>
            </a:pPr>
            <a:r>
              <a:rPr lang="en-US" sz="2400" b="1" smtClean="0"/>
              <a:t>General class control operator frequency privileges</a:t>
            </a:r>
          </a:p>
          <a:p>
            <a:pPr marL="381000" indent="-381000" eaLnBrk="1" hangingPunct="1">
              <a:lnSpc>
                <a:spcPct val="80000"/>
              </a:lnSpc>
              <a:buFont typeface="Wingdings" pitchFamily="2" charset="2"/>
              <a:buNone/>
            </a:pPr>
            <a:endParaRPr lang="en-US" sz="1200" b="1" smtClean="0"/>
          </a:p>
          <a:p>
            <a:pPr marL="838200" lvl="1" indent="-381000" eaLnBrk="1" hangingPunct="1">
              <a:lnSpc>
                <a:spcPct val="80000"/>
              </a:lnSpc>
            </a:pPr>
            <a:r>
              <a:rPr lang="en-US" b="1" smtClean="0"/>
              <a:t>A General Class license holder is permitted to run up to 1500 watts of Peak Envelope Power on the 1.8 MHz band.</a:t>
            </a:r>
            <a:r>
              <a:rPr lang="en-US" sz="1400" b="1" smtClean="0"/>
              <a:t> </a:t>
            </a:r>
            <a:r>
              <a:rPr lang="en-US" sz="1000" b="1" smtClean="0"/>
              <a:t>(</a:t>
            </a:r>
            <a:r>
              <a:rPr lang="en-US" sz="1000" smtClean="0"/>
              <a:t>G1C06)</a:t>
            </a:r>
            <a:endParaRPr lang="en-US" sz="1000" b="1" smtClean="0"/>
          </a:p>
          <a:p>
            <a:pPr marL="381000" indent="-381000" eaLnBrk="1" hangingPunct="1">
              <a:lnSpc>
                <a:spcPct val="80000"/>
              </a:lnSpc>
            </a:pPr>
            <a:endParaRPr lang="en-US" sz="1000" b="1" smtClean="0"/>
          </a:p>
          <a:p>
            <a:pPr marL="838200" lvl="1" indent="-381000" eaLnBrk="1" hangingPunct="1">
              <a:lnSpc>
                <a:spcPct val="80000"/>
              </a:lnSpc>
            </a:pPr>
            <a:endParaRPr lang="en-US" sz="14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838200" lvl="1" indent="-381000" eaLnBrk="1" hangingPunct="1">
              <a:lnSpc>
                <a:spcPct val="80000"/>
              </a:lnSpc>
            </a:pPr>
            <a:endParaRPr lang="en-US" sz="700" b="1" smtClean="0"/>
          </a:p>
          <a:p>
            <a:pPr marL="381000" indent="-381000" eaLnBrk="1" hangingPunct="1">
              <a:lnSpc>
                <a:spcPct val="80000"/>
              </a:lnSpc>
            </a:pPr>
            <a:endParaRPr lang="en-US" sz="1600" b="1" smtClean="0"/>
          </a:p>
          <a:p>
            <a:pPr marL="381000" indent="-381000" eaLnBrk="1" hangingPunct="1">
              <a:lnSpc>
                <a:spcPct val="80000"/>
              </a:lnSpc>
            </a:pPr>
            <a:endParaRPr lang="en-US" sz="1600" b="1" smtClean="0"/>
          </a:p>
          <a:p>
            <a:pPr marL="381000" indent="-381000" eaLnBrk="1" hangingPunct="1">
              <a:lnSpc>
                <a:spcPct val="80000"/>
              </a:lnSpc>
            </a:pPr>
            <a:endParaRPr lang="en-US" sz="1600" b="1" smtClean="0"/>
          </a:p>
          <a:p>
            <a:pPr marL="838200" lvl="1" indent="-381000" eaLnBrk="1" hangingPunct="1">
              <a:lnSpc>
                <a:spcPct val="80000"/>
              </a:lnSpc>
            </a:pPr>
            <a:endParaRPr lang="en-US" sz="1400" b="1" smtClean="0">
              <a:solidFill>
                <a:srgbClr val="FF0000"/>
              </a:solidFill>
            </a:endParaRPr>
          </a:p>
          <a:p>
            <a:pPr marL="838200" lvl="1" indent="-381000" eaLnBrk="1" hangingPunct="1">
              <a:lnSpc>
                <a:spcPct val="80000"/>
              </a:lnSpc>
            </a:pPr>
            <a:endParaRPr lang="en-US" sz="1400" b="1" smtClean="0">
              <a:solidFill>
                <a:srgbClr val="FF0000"/>
              </a:solidFill>
            </a:endParaRPr>
          </a:p>
          <a:p>
            <a:pPr marL="838200" lvl="1" indent="-381000" eaLnBrk="1" hangingPunct="1">
              <a:lnSpc>
                <a:spcPct val="80000"/>
              </a:lnSpc>
            </a:pPr>
            <a:r>
              <a:rPr lang="en-US" sz="1600" b="1" smtClean="0">
                <a:solidFill>
                  <a:srgbClr val="FF0000"/>
                </a:solidFill>
              </a:rPr>
              <a:t>1500 watts on all bands except 60 meters and 30 meters.</a:t>
            </a:r>
          </a:p>
          <a:p>
            <a:pPr marL="838200" lvl="1" indent="-381000" eaLnBrk="1" hangingPunct="1">
              <a:lnSpc>
                <a:spcPct val="80000"/>
              </a:lnSpc>
            </a:pPr>
            <a:r>
              <a:rPr lang="en-US" sz="1600" b="1" smtClean="0">
                <a:solidFill>
                  <a:srgbClr val="FF0000"/>
                </a:solidFill>
              </a:rPr>
              <a:t>However, always run the minimum power necessary.</a:t>
            </a:r>
          </a:p>
          <a:p>
            <a:pPr marL="838200" lvl="1" indent="-381000" eaLnBrk="1" hangingPunct="1">
              <a:lnSpc>
                <a:spcPct val="80000"/>
              </a:lnSpc>
            </a:pPr>
            <a:endParaRPr lang="en-US" sz="1600" b="1" smtClean="0">
              <a:solidFill>
                <a:srgbClr val="FF0000"/>
              </a:solidFill>
            </a:endParaRPr>
          </a:p>
        </p:txBody>
      </p:sp>
      <p:sp>
        <p:nvSpPr>
          <p:cNvPr id="34819" name="Text Box 4"/>
          <p:cNvSpPr txBox="1">
            <a:spLocks noChangeArrowheads="1"/>
          </p:cNvSpPr>
          <p:nvPr/>
        </p:nvSpPr>
        <p:spPr bwMode="auto">
          <a:xfrm>
            <a:off x="1368425" y="3962400"/>
            <a:ext cx="6199188" cy="366713"/>
          </a:xfrm>
          <a:prstGeom prst="rect">
            <a:avLst/>
          </a:prstGeom>
          <a:noFill/>
          <a:ln w="12700" cap="sq">
            <a:noFill/>
            <a:miter lim="800000"/>
            <a:headEnd type="none" w="sm" len="sm"/>
            <a:tailEnd type="none" w="sm" len="sm"/>
          </a:ln>
        </p:spPr>
        <p:txBody>
          <a:bodyPr>
            <a:spAutoFit/>
          </a:bodyPr>
          <a:lstStyle/>
          <a:p>
            <a:endParaRPr lang="en-US"/>
          </a:p>
        </p:txBody>
      </p:sp>
      <p:sp>
        <p:nvSpPr>
          <p:cNvPr id="34820" name="Text Box 6"/>
          <p:cNvSpPr txBox="1">
            <a:spLocks noChangeArrowheads="1"/>
          </p:cNvSpPr>
          <p:nvPr/>
        </p:nvSpPr>
        <p:spPr bwMode="auto">
          <a:xfrm>
            <a:off x="5440363" y="3424238"/>
            <a:ext cx="2587625" cy="366712"/>
          </a:xfrm>
          <a:prstGeom prst="rect">
            <a:avLst/>
          </a:prstGeom>
          <a:noFill/>
          <a:ln w="12700" cap="sq">
            <a:noFill/>
            <a:miter lim="800000"/>
            <a:headEnd type="none" w="sm" len="sm"/>
            <a:tailEnd type="none" w="sm" len="sm"/>
          </a:ln>
        </p:spPr>
        <p:txBody>
          <a:bodyPr>
            <a:spAutoFit/>
          </a:bodyPr>
          <a:lstStyle/>
          <a:p>
            <a:endParaRPr lang="en-US"/>
          </a:p>
        </p:txBody>
      </p:sp>
      <p:sp>
        <p:nvSpPr>
          <p:cNvPr id="4111367" name="Rectangle 7"/>
          <p:cNvSpPr>
            <a:spLocks noChangeArrowheads="1"/>
          </p:cNvSpPr>
          <p:nvPr/>
        </p:nvSpPr>
        <p:spPr bwMode="auto">
          <a:xfrm>
            <a:off x="2114550" y="5272088"/>
            <a:ext cx="4495800" cy="411162"/>
          </a:xfrm>
          <a:prstGeom prst="rect">
            <a:avLst/>
          </a:prstGeom>
          <a:noFill/>
          <a:ln w="12700" cap="sq">
            <a:noFill/>
            <a:miter lim="800000"/>
            <a:headEnd type="none" w="sm" len="sm"/>
            <a:tailEnd type="none" w="sm" len="sm"/>
          </a:ln>
        </p:spPr>
        <p:txBody>
          <a:bodyPr>
            <a:spAutoFit/>
          </a:bodyPr>
          <a:lstStyle/>
          <a:p>
            <a:pPr lvl="2">
              <a:lnSpc>
                <a:spcPct val="150000"/>
              </a:lnSpc>
            </a:pPr>
            <a:r>
              <a:rPr lang="en-US" sz="1400" b="1">
                <a:solidFill>
                  <a:schemeClr val="accent2"/>
                </a:solidFill>
                <a:latin typeface="Rockwell" pitchFamily="18" charset="0"/>
              </a:rPr>
              <a:t>CW, RTTY, data, phone, and image</a:t>
            </a:r>
          </a:p>
        </p:txBody>
      </p:sp>
      <p:pic>
        <p:nvPicPr>
          <p:cNvPr id="5131" name="Picture 11" descr="160 meter chart"/>
          <p:cNvPicPr>
            <a:picLocks noChangeAspect="1" noChangeArrowheads="1"/>
          </p:cNvPicPr>
          <p:nvPr/>
        </p:nvPicPr>
        <p:blipFill>
          <a:blip r:embed="rId2" cstate="print"/>
          <a:srcRect/>
          <a:stretch>
            <a:fillRect/>
          </a:stretch>
        </p:blipFill>
        <p:spPr bwMode="auto">
          <a:xfrm>
            <a:off x="846138" y="2698750"/>
            <a:ext cx="7543800" cy="2535238"/>
          </a:xfrm>
          <a:prstGeom prst="rect">
            <a:avLst/>
          </a:prstGeom>
          <a:noFill/>
          <a:ln w="9525">
            <a:noFill/>
            <a:miter lim="800000"/>
            <a:headEnd/>
            <a:tailEnd/>
          </a:ln>
        </p:spPr>
      </p:pic>
      <p:sp>
        <p:nvSpPr>
          <p:cNvPr id="34823" name="Rectangle 9"/>
          <p:cNvSpPr>
            <a:spLocks noGrp="1" noChangeArrowheads="1"/>
          </p:cNvSpPr>
          <p:nvPr>
            <p:ph type="title" idx="4294967295"/>
          </p:nvPr>
        </p:nvSpPr>
        <p:spPr>
          <a:xfrm>
            <a:off x="182563" y="433388"/>
            <a:ext cx="8870950" cy="792162"/>
          </a:xfrm>
          <a:noFill/>
        </p:spPr>
        <p:txBody>
          <a:bodyPr anchor="t"/>
          <a:lstStyle/>
          <a:p>
            <a:pPr algn="ctr"/>
            <a:r>
              <a:rPr lang="en-GB" sz="3600" b="1" smtClean="0"/>
              <a:t>Commission’s Rules</a:t>
            </a:r>
            <a:endParaRPr lang="en-US" sz="36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1363">
                                            <p:txEl>
                                              <p:pRg st="0" end="0"/>
                                            </p:txEl>
                                          </p:spTgt>
                                        </p:tgtEl>
                                        <p:attrNameLst>
                                          <p:attrName>style.visibility</p:attrName>
                                        </p:attrNameLst>
                                      </p:cBhvr>
                                      <p:to>
                                        <p:strVal val="visible"/>
                                      </p:to>
                                    </p:set>
                                    <p:animEffect transition="in" filter="wipe(up)">
                                      <p:cBhvr>
                                        <p:cTn id="7" dur="500"/>
                                        <p:tgtEl>
                                          <p:spTgt spid="4111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11363">
                                            <p:txEl>
                                              <p:pRg st="2" end="2"/>
                                            </p:txEl>
                                          </p:spTgt>
                                        </p:tgtEl>
                                        <p:attrNameLst>
                                          <p:attrName>style.visibility</p:attrName>
                                        </p:attrNameLst>
                                      </p:cBhvr>
                                      <p:to>
                                        <p:strVal val="visible"/>
                                      </p:to>
                                    </p:set>
                                    <p:animEffect transition="in" filter="wipe(left)">
                                      <p:cBhvr>
                                        <p:cTn id="12" dur="500"/>
                                        <p:tgtEl>
                                          <p:spTgt spid="4111363">
                                            <p:txEl>
                                              <p:pRg st="2" end="2"/>
                                            </p:txEl>
                                          </p:spTgt>
                                        </p:tgtEl>
                                      </p:cBhvr>
                                    </p:animEffect>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5131"/>
                                        </p:tgtEl>
                                        <p:attrNameLst>
                                          <p:attrName>style.visibility</p:attrName>
                                        </p:attrNameLst>
                                      </p:cBhvr>
                                      <p:to>
                                        <p:strVal val="visible"/>
                                      </p:to>
                                    </p:set>
                                    <p:anim calcmode="lin" valueType="num">
                                      <p:cBhvr>
                                        <p:cTn id="16" dur="2000" fill="hold"/>
                                        <p:tgtEl>
                                          <p:spTgt spid="5131"/>
                                        </p:tgtEl>
                                        <p:attrNameLst>
                                          <p:attrName>ppt_w</p:attrName>
                                        </p:attrNameLst>
                                      </p:cBhvr>
                                      <p:tavLst>
                                        <p:tav tm="0">
                                          <p:val>
                                            <p:fltVal val="0"/>
                                          </p:val>
                                        </p:tav>
                                        <p:tav tm="100000">
                                          <p:val>
                                            <p:strVal val="#ppt_w"/>
                                          </p:val>
                                        </p:tav>
                                      </p:tavLst>
                                    </p:anim>
                                    <p:anim calcmode="lin" valueType="num">
                                      <p:cBhvr>
                                        <p:cTn id="17" dur="2000" fill="hold"/>
                                        <p:tgtEl>
                                          <p:spTgt spid="513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9" presetClass="entr" presetSubtype="0" fill="hold" grpId="0" nodeType="afterEffect">
                                  <p:stCondLst>
                                    <p:cond delay="0"/>
                                  </p:stCondLst>
                                  <p:childTnLst>
                                    <p:set>
                                      <p:cBhvr>
                                        <p:cTn id="20" dur="1" fill="hold">
                                          <p:stCondLst>
                                            <p:cond delay="0"/>
                                          </p:stCondLst>
                                        </p:cTn>
                                        <p:tgtEl>
                                          <p:spTgt spid="4111367"/>
                                        </p:tgtEl>
                                        <p:attrNameLst>
                                          <p:attrName>style.visibility</p:attrName>
                                        </p:attrNameLst>
                                      </p:cBhvr>
                                      <p:to>
                                        <p:strVal val="visible"/>
                                      </p:to>
                                    </p:set>
                                    <p:animEffect transition="in" filter="dissolve">
                                      <p:cBhvr>
                                        <p:cTn id="21" dur="500"/>
                                        <p:tgtEl>
                                          <p:spTgt spid="41113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111363">
                                            <p:txEl>
                                              <p:pRg st="26" end="26"/>
                                            </p:txEl>
                                          </p:spTgt>
                                        </p:tgtEl>
                                        <p:attrNameLst>
                                          <p:attrName>style.visibility</p:attrName>
                                        </p:attrNameLst>
                                      </p:cBhvr>
                                      <p:to>
                                        <p:strVal val="visible"/>
                                      </p:to>
                                    </p:set>
                                    <p:animEffect transition="in" filter="wipe(left)">
                                      <p:cBhvr>
                                        <p:cTn id="26" dur="500"/>
                                        <p:tgtEl>
                                          <p:spTgt spid="4111363">
                                            <p:txEl>
                                              <p:pRg st="26" end="2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4111363">
                                            <p:txEl>
                                              <p:pRg st="27" end="27"/>
                                            </p:txEl>
                                          </p:spTgt>
                                        </p:tgtEl>
                                        <p:attrNameLst>
                                          <p:attrName>style.visibility</p:attrName>
                                        </p:attrNameLst>
                                      </p:cBhvr>
                                      <p:to>
                                        <p:strVal val="visible"/>
                                      </p:to>
                                    </p:set>
                                    <p:animEffect transition="in" filter="wipe(down)">
                                      <p:cBhvr>
                                        <p:cTn id="31" dur="500"/>
                                        <p:tgtEl>
                                          <p:spTgt spid="4111363">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3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GB" sz="3600" b="1" smtClean="0"/>
              <a:t>Commission’s Rules</a:t>
            </a:r>
            <a:endParaRPr lang="en-US" sz="3600" b="1" smtClean="0"/>
          </a:p>
        </p:txBody>
      </p:sp>
      <p:sp>
        <p:nvSpPr>
          <p:cNvPr id="22531" name="Rectangle 3"/>
          <p:cNvSpPr>
            <a:spLocks noGrp="1" noChangeArrowheads="1"/>
          </p:cNvSpPr>
          <p:nvPr>
            <p:ph type="body" idx="1"/>
          </p:nvPr>
        </p:nvSpPr>
        <p:spPr>
          <a:xfrm>
            <a:off x="193675" y="1585913"/>
            <a:ext cx="8642350" cy="4962525"/>
          </a:xfrm>
        </p:spPr>
        <p:txBody>
          <a:bodyPr/>
          <a:lstStyle/>
          <a:p>
            <a:pPr>
              <a:buFont typeface="Wingdings" pitchFamily="2" charset="2"/>
              <a:buChar char="Ø"/>
            </a:pPr>
            <a:r>
              <a:rPr lang="en-US" b="1" smtClean="0"/>
              <a:t>300 baud </a:t>
            </a:r>
            <a:r>
              <a:rPr lang="en-US" smtClean="0"/>
              <a:t>is the maximum symbol rate permitted for RTTY or data emission transmission on the 20 meter band.</a:t>
            </a:r>
            <a:r>
              <a:rPr lang="en-US" sz="1000" smtClean="0"/>
              <a:t>(G1C07) </a:t>
            </a:r>
          </a:p>
          <a:p>
            <a:pPr>
              <a:buFont typeface="Wingdings" pitchFamily="2" charset="2"/>
              <a:buChar char="Ø"/>
            </a:pPr>
            <a:endParaRPr lang="en-US" sz="1800" smtClean="0"/>
          </a:p>
          <a:p>
            <a:pPr>
              <a:buFont typeface="Wingdings" pitchFamily="2" charset="2"/>
              <a:buChar char="Ø"/>
            </a:pPr>
            <a:r>
              <a:rPr lang="en-US" b="1" smtClean="0"/>
              <a:t>300 baud </a:t>
            </a:r>
            <a:r>
              <a:rPr lang="en-US" smtClean="0"/>
              <a:t>is the maximum symbol rate permitted for RTTY or data emission transmitted at frequencies below 28 MHz.</a:t>
            </a:r>
            <a:r>
              <a:rPr lang="en-US" sz="1000" smtClean="0"/>
              <a:t>(G1C08)</a:t>
            </a:r>
          </a:p>
          <a:p>
            <a:pPr>
              <a:buFont typeface="Wingdings" pitchFamily="2" charset="2"/>
              <a:buChar char="Ø"/>
            </a:pPr>
            <a:endParaRPr lang="en-US" sz="1800" b="1" smtClean="0"/>
          </a:p>
          <a:p>
            <a:pPr>
              <a:buFont typeface="Wingdings" pitchFamily="2" charset="2"/>
              <a:buChar char="Ø"/>
            </a:pPr>
            <a:r>
              <a:rPr lang="en-US" b="1" smtClean="0"/>
              <a:t>56 kilobaud </a:t>
            </a:r>
            <a:r>
              <a:rPr lang="en-US" smtClean="0"/>
              <a:t>is the maximum symbol rate permitted for RTTY or data emission transmitted on the 1.25 meter and 70 centimeter bands.</a:t>
            </a:r>
            <a:r>
              <a:rPr lang="en-US" sz="1000" smtClean="0"/>
              <a:t>(G1C09) </a:t>
            </a:r>
          </a:p>
          <a:p>
            <a:pPr>
              <a:buFont typeface="Wingdings" pitchFamily="2" charset="2"/>
              <a:buChar char="Ø"/>
            </a:pPr>
            <a:endParaRPr lang="en-US" sz="1800" b="1" smtClean="0"/>
          </a:p>
          <a:p>
            <a:pPr>
              <a:buFont typeface="Wingdings" pitchFamily="2" charset="2"/>
              <a:buChar char="Ø"/>
            </a:pPr>
            <a:r>
              <a:rPr lang="en-US" b="1" smtClean="0"/>
              <a:t>1200 baud </a:t>
            </a:r>
            <a:r>
              <a:rPr lang="en-US" smtClean="0"/>
              <a:t>is the maximum symbol rate permitted for RTTY or data emission transmissions on the 10 meter band.</a:t>
            </a:r>
            <a:r>
              <a:rPr lang="en-US" sz="1000" smtClean="0"/>
              <a:t>(G1C10)</a:t>
            </a:r>
            <a:r>
              <a:rPr lang="en-US" smtClean="0"/>
              <a:t> </a:t>
            </a:r>
          </a:p>
          <a:p>
            <a:pPr>
              <a:buFont typeface="Wingdings" pitchFamily="2" charset="2"/>
              <a:buChar char="Ø"/>
            </a:pPr>
            <a:endParaRPr lang="en-US" sz="1800" b="1" smtClean="0"/>
          </a:p>
          <a:p>
            <a:pPr>
              <a:buFont typeface="Wingdings" pitchFamily="2" charset="2"/>
              <a:buChar char="Ø"/>
            </a:pPr>
            <a:r>
              <a:rPr lang="en-US" b="1" smtClean="0"/>
              <a:t>19.6 kilobaud </a:t>
            </a:r>
            <a:r>
              <a:rPr lang="en-US" smtClean="0"/>
              <a:t>is the maximum symbol rate permitted for RTTY or data emission transmissions on the 2 meter band.</a:t>
            </a:r>
            <a:r>
              <a:rPr lang="en-US" sz="1000" smtClean="0"/>
              <a:t>(G1C11)</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up)">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wipe(left)">
                                      <p:cBhvr>
                                        <p:cTn id="12" dur="5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wipe(left)">
                                      <p:cBhvr>
                                        <p:cTn id="17" dur="500"/>
                                        <p:tgtEl>
                                          <p:spTgt spid="2253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2531">
                                            <p:txEl>
                                              <p:pRg st="6" end="6"/>
                                            </p:txEl>
                                          </p:spTgt>
                                        </p:tgtEl>
                                        <p:attrNameLst>
                                          <p:attrName>style.visibility</p:attrName>
                                        </p:attrNameLst>
                                      </p:cBhvr>
                                      <p:to>
                                        <p:strVal val="visible"/>
                                      </p:to>
                                    </p:set>
                                    <p:animEffect transition="in" filter="wipe(left)">
                                      <p:cBhvr>
                                        <p:cTn id="22" dur="500"/>
                                        <p:tgtEl>
                                          <p:spTgt spid="2253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animEffect transition="in" filter="wipe(down)">
                                      <p:cBhvr>
                                        <p:cTn id="27"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GB" sz="3600" b="1" smtClean="0"/>
              <a:t>Commission’s Rules</a:t>
            </a:r>
            <a:endParaRPr lang="en-US" sz="3600" b="1" smtClean="0"/>
          </a:p>
        </p:txBody>
      </p:sp>
      <p:sp>
        <p:nvSpPr>
          <p:cNvPr id="61443" name="Rectangle 3"/>
          <p:cNvSpPr>
            <a:spLocks noGrp="1" noChangeArrowheads="1"/>
          </p:cNvSpPr>
          <p:nvPr>
            <p:ph type="body" idx="1"/>
          </p:nvPr>
        </p:nvSpPr>
        <p:spPr>
          <a:xfrm>
            <a:off x="250825" y="1706563"/>
            <a:ext cx="8047038" cy="4962525"/>
          </a:xfrm>
        </p:spPr>
        <p:txBody>
          <a:bodyPr/>
          <a:lstStyle/>
          <a:p>
            <a:pPr>
              <a:buFont typeface="Wingdings" pitchFamily="2" charset="2"/>
              <a:buChar char="Ø"/>
            </a:pPr>
            <a:r>
              <a:rPr lang="en-US" smtClean="0"/>
              <a:t>The temporary way to identify when transmitting using phone on General Class frequencies if you have a CSCE for the required elements but your upgrade from Technician has not appeared in the FCC database is to give your call sign followed by “</a:t>
            </a:r>
            <a:r>
              <a:rPr lang="en-US" smtClean="0">
                <a:solidFill>
                  <a:srgbClr val="FF0000"/>
                </a:solidFill>
              </a:rPr>
              <a:t>slant AG</a:t>
            </a:r>
            <a:r>
              <a:rPr lang="en-US" smtClean="0"/>
              <a:t>”. </a:t>
            </a:r>
            <a:r>
              <a:rPr lang="en-US" sz="1000" smtClean="0"/>
              <a:t>(G1D01)</a:t>
            </a:r>
          </a:p>
          <a:p>
            <a:pPr>
              <a:buFont typeface="Wingdings" pitchFamily="2" charset="2"/>
              <a:buChar char="Ø"/>
            </a:pPr>
            <a:endParaRPr lang="en-US" sz="1000" smtClean="0"/>
          </a:p>
          <a:p>
            <a:pPr>
              <a:buFont typeface="Wingdings" pitchFamily="2" charset="2"/>
              <a:buChar char="Ø"/>
            </a:pPr>
            <a:endParaRPr lang="en-US" sz="1000" smtClean="0"/>
          </a:p>
          <a:p>
            <a:pPr>
              <a:buFont typeface="Wingdings" pitchFamily="2" charset="2"/>
              <a:buChar char="Ø"/>
            </a:pPr>
            <a:r>
              <a:rPr lang="en-US" smtClean="0"/>
              <a:t>An accredited VE holding a General Class operator license may only administer the </a:t>
            </a:r>
            <a:r>
              <a:rPr lang="en-US" b="1" smtClean="0"/>
              <a:t>Technician</a:t>
            </a:r>
            <a:r>
              <a:rPr lang="en-US" smtClean="0"/>
              <a:t> examination. </a:t>
            </a:r>
            <a:r>
              <a:rPr lang="en-US" sz="1000" smtClean="0"/>
              <a:t>(G1D02)</a:t>
            </a:r>
          </a:p>
          <a:p>
            <a:pPr>
              <a:buFont typeface="Wingdings" pitchFamily="2" charset="2"/>
              <a:buChar char="Ø"/>
            </a:pPr>
            <a:endParaRPr lang="en-US" sz="1000" smtClean="0"/>
          </a:p>
          <a:p>
            <a:pPr>
              <a:buFont typeface="Wingdings" pitchFamily="2" charset="2"/>
              <a:buChar char="Ø"/>
            </a:pPr>
            <a:endParaRPr lang="en-US" sz="1000" smtClean="0"/>
          </a:p>
          <a:p>
            <a:pPr>
              <a:buFont typeface="Wingdings" pitchFamily="2" charset="2"/>
              <a:buChar char="Ø"/>
            </a:pPr>
            <a:r>
              <a:rPr lang="en-US" smtClean="0"/>
              <a:t>If you are a Technician Class operator and have a CSCE for General Class privileges you may operate on any General or Technician Class band segment. </a:t>
            </a:r>
            <a:r>
              <a:rPr lang="en-US" sz="1000" smtClean="0"/>
              <a:t>(G1D03)</a:t>
            </a:r>
            <a:endParaRPr lang="en-US" smtClean="0"/>
          </a:p>
          <a:p>
            <a:pPr>
              <a:buFont typeface="Wingdings" pitchFamily="2" charset="2"/>
              <a:buChar char="Ø"/>
            </a:pPr>
            <a:endParaRPr lang="en-US" sz="1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up)">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43">
                                            <p:txEl>
                                              <p:pRg st="3" end="3"/>
                                            </p:txEl>
                                          </p:spTgt>
                                        </p:tgtEl>
                                        <p:attrNameLst>
                                          <p:attrName>style.visibility</p:attrName>
                                        </p:attrNameLst>
                                      </p:cBhvr>
                                      <p:to>
                                        <p:strVal val="visible"/>
                                      </p:to>
                                    </p:set>
                                    <p:animEffect transition="in" filter="wipe(left)">
                                      <p:cBhvr>
                                        <p:cTn id="12" dur="500"/>
                                        <p:tgtEl>
                                          <p:spTgt spid="6144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43">
                                            <p:txEl>
                                              <p:pRg st="6" end="6"/>
                                            </p:txEl>
                                          </p:spTgt>
                                        </p:tgtEl>
                                        <p:attrNameLst>
                                          <p:attrName>style.visibility</p:attrName>
                                        </p:attrNameLst>
                                      </p:cBhvr>
                                      <p:to>
                                        <p:strVal val="visible"/>
                                      </p:to>
                                    </p:set>
                                    <p:animEffect transition="in" filter="wipe(down)">
                                      <p:cBhvr>
                                        <p:cTn id="17" dur="500"/>
                                        <p:tgtEl>
                                          <p:spTgt spid="61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1BF3869-BEF2-4297-A730-6B833067F99E}" type="slidenum">
              <a:rPr lang="en-US" sz="1400">
                <a:latin typeface="Times New Roman" pitchFamily="18" charset="0"/>
              </a:rPr>
              <a:pPr algn="r"/>
              <a:t>35</a:t>
            </a:fld>
            <a:endParaRPr lang="en-US" sz="1400">
              <a:latin typeface="Times New Roman" pitchFamily="18" charset="0"/>
            </a:endParaRPr>
          </a:p>
        </p:txBody>
      </p:sp>
      <p:sp>
        <p:nvSpPr>
          <p:cNvPr id="37891"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4115459" name="Rectangle 3"/>
          <p:cNvSpPr>
            <a:spLocks noGrp="1" noChangeArrowheads="1"/>
          </p:cNvSpPr>
          <p:nvPr>
            <p:ph type="body" idx="4294967295"/>
          </p:nvPr>
        </p:nvSpPr>
        <p:spPr>
          <a:xfrm>
            <a:off x="0" y="1470025"/>
            <a:ext cx="6761163" cy="4962525"/>
          </a:xfrm>
        </p:spPr>
        <p:txBody>
          <a:bodyPr/>
          <a:lstStyle/>
          <a:p>
            <a:pPr>
              <a:lnSpc>
                <a:spcPts val="2200"/>
              </a:lnSpc>
              <a:buFont typeface="Wingdings" pitchFamily="2" charset="2"/>
              <a:buChar char="Ø"/>
            </a:pPr>
            <a:r>
              <a:rPr lang="en-US" smtClean="0"/>
              <a:t>A requirement for administering a Technician Class operator examination is that </a:t>
            </a:r>
            <a:r>
              <a:rPr lang="en-US" b="1" smtClean="0"/>
              <a:t>at least three VEC accredited General Class or higher VEs must be present. </a:t>
            </a:r>
            <a:r>
              <a:rPr lang="en-US" sz="1000" smtClean="0"/>
              <a:t>(G1D04)</a:t>
            </a:r>
            <a:endParaRPr lang="en-US" sz="100" smtClean="0"/>
          </a:p>
          <a:p>
            <a:pPr>
              <a:lnSpc>
                <a:spcPts val="2200"/>
              </a:lnSpc>
              <a:buFont typeface="Wingdings" pitchFamily="2" charset="2"/>
              <a:buChar char="Ø"/>
            </a:pPr>
            <a:r>
              <a:rPr lang="en-US" b="1" smtClean="0"/>
              <a:t>An FCC General Class or higher license and VEC accreditation </a:t>
            </a:r>
            <a:r>
              <a:rPr lang="en-US" smtClean="0"/>
              <a:t>is sufficient for you to be an administering VE for a Technician Class operator license examination. </a:t>
            </a:r>
            <a:r>
              <a:rPr lang="en-US" sz="1000" smtClean="0"/>
              <a:t>(G1D05)</a:t>
            </a:r>
            <a:endParaRPr lang="en-US" sz="400" smtClean="0"/>
          </a:p>
          <a:p>
            <a:pPr>
              <a:lnSpc>
                <a:spcPts val="2200"/>
              </a:lnSpc>
              <a:buFont typeface="Wingdings" pitchFamily="2" charset="2"/>
              <a:buChar char="Ø"/>
            </a:pPr>
            <a:r>
              <a:rPr lang="en-US" smtClean="0"/>
              <a:t>You must add the special identifier "</a:t>
            </a:r>
            <a:r>
              <a:rPr lang="en-US" smtClean="0">
                <a:solidFill>
                  <a:srgbClr val="FF0000"/>
                </a:solidFill>
              </a:rPr>
              <a:t>AG</a:t>
            </a:r>
            <a:r>
              <a:rPr lang="en-US" smtClean="0"/>
              <a:t>" after your call sign if you are a Technician Class licensee and have a CSCE for General Class operator privileges, but the FCC has not yet posted your upgrade on its web site whenever you operate using General Class frequency privileges. </a:t>
            </a:r>
            <a:r>
              <a:rPr lang="en-US" sz="1000" smtClean="0"/>
              <a:t>(G1D06)</a:t>
            </a:r>
            <a:endParaRPr lang="en-US" smtClean="0"/>
          </a:p>
          <a:p>
            <a:pPr>
              <a:lnSpc>
                <a:spcPts val="2200"/>
              </a:lnSpc>
              <a:buFont typeface="Wingdings" pitchFamily="2" charset="2"/>
              <a:buChar char="Ø"/>
            </a:pPr>
            <a:r>
              <a:rPr lang="en-US" smtClean="0"/>
              <a:t>Volunteer Examiners are accredited by </a:t>
            </a:r>
            <a:r>
              <a:rPr lang="en-US" b="1" smtClean="0"/>
              <a:t>a Volunteer Examiner Coordinator</a:t>
            </a:r>
            <a:r>
              <a:rPr lang="en-US" smtClean="0"/>
              <a:t>. </a:t>
            </a:r>
            <a:r>
              <a:rPr lang="en-US" sz="1000" smtClean="0"/>
              <a:t>(G1D07)</a:t>
            </a:r>
          </a:p>
          <a:p>
            <a:pPr>
              <a:lnSpc>
                <a:spcPts val="2200"/>
              </a:lnSpc>
              <a:buFont typeface="Wingdings" pitchFamily="2" charset="2"/>
              <a:buChar char="Ø"/>
            </a:pPr>
            <a:endParaRPr lang="en-US" smtClean="0"/>
          </a:p>
        </p:txBody>
      </p:sp>
      <p:grpSp>
        <p:nvGrpSpPr>
          <p:cNvPr id="6" name="Group 52"/>
          <p:cNvGrpSpPr>
            <a:grpSpLocks/>
          </p:cNvGrpSpPr>
          <p:nvPr/>
        </p:nvGrpSpPr>
        <p:grpSpPr bwMode="auto">
          <a:xfrm>
            <a:off x="7183438" y="2468563"/>
            <a:ext cx="1420812" cy="392112"/>
            <a:chOff x="721" y="1928"/>
            <a:chExt cx="2858" cy="1070"/>
          </a:xfrm>
        </p:grpSpPr>
        <p:sp>
          <p:nvSpPr>
            <p:cNvPr id="37907" name="Freeform 53"/>
            <p:cNvSpPr>
              <a:spLocks/>
            </p:cNvSpPr>
            <p:nvPr/>
          </p:nvSpPr>
          <p:spPr bwMode="auto">
            <a:xfrm>
              <a:off x="733" y="1946"/>
              <a:ext cx="2830" cy="1034"/>
            </a:xfrm>
            <a:custGeom>
              <a:avLst/>
              <a:gdLst>
                <a:gd name="T0" fmla="*/ 0 w 2830"/>
                <a:gd name="T1" fmla="*/ 504 h 1034"/>
                <a:gd name="T2" fmla="*/ 4 w 2830"/>
                <a:gd name="T3" fmla="*/ 366 h 1034"/>
                <a:gd name="T4" fmla="*/ 4 w 2830"/>
                <a:gd name="T5" fmla="*/ 360 h 1034"/>
                <a:gd name="T6" fmla="*/ 18 w 2830"/>
                <a:gd name="T7" fmla="*/ 260 h 1034"/>
                <a:gd name="T8" fmla="*/ 48 w 2830"/>
                <a:gd name="T9" fmla="*/ 190 h 1034"/>
                <a:gd name="T10" fmla="*/ 84 w 2830"/>
                <a:gd name="T11" fmla="*/ 166 h 1034"/>
                <a:gd name="T12" fmla="*/ 164 w 2830"/>
                <a:gd name="T13" fmla="*/ 156 h 1034"/>
                <a:gd name="T14" fmla="*/ 402 w 2830"/>
                <a:gd name="T15" fmla="*/ 142 h 1034"/>
                <a:gd name="T16" fmla="*/ 782 w 2830"/>
                <a:gd name="T17" fmla="*/ 126 h 1034"/>
                <a:gd name="T18" fmla="*/ 1052 w 2830"/>
                <a:gd name="T19" fmla="*/ 118 h 1034"/>
                <a:gd name="T20" fmla="*/ 1414 w 2830"/>
                <a:gd name="T21" fmla="*/ 84 h 1034"/>
                <a:gd name="T22" fmla="*/ 1764 w 2830"/>
                <a:gd name="T23" fmla="*/ 52 h 1034"/>
                <a:gd name="T24" fmla="*/ 2138 w 2830"/>
                <a:gd name="T25" fmla="*/ 10 h 1034"/>
                <a:gd name="T26" fmla="*/ 2336 w 2830"/>
                <a:gd name="T27" fmla="*/ 0 h 1034"/>
                <a:gd name="T28" fmla="*/ 2376 w 2830"/>
                <a:gd name="T29" fmla="*/ 8 h 1034"/>
                <a:gd name="T30" fmla="*/ 2536 w 2830"/>
                <a:gd name="T31" fmla="*/ 60 h 1034"/>
                <a:gd name="T32" fmla="*/ 2730 w 2830"/>
                <a:gd name="T33" fmla="*/ 132 h 1034"/>
                <a:gd name="T34" fmla="*/ 2816 w 2830"/>
                <a:gd name="T35" fmla="*/ 184 h 1034"/>
                <a:gd name="T36" fmla="*/ 2830 w 2830"/>
                <a:gd name="T37" fmla="*/ 208 h 1034"/>
                <a:gd name="T38" fmla="*/ 2828 w 2830"/>
                <a:gd name="T39" fmla="*/ 262 h 1034"/>
                <a:gd name="T40" fmla="*/ 2808 w 2830"/>
                <a:gd name="T41" fmla="*/ 350 h 1034"/>
                <a:gd name="T42" fmla="*/ 2802 w 2830"/>
                <a:gd name="T43" fmla="*/ 424 h 1034"/>
                <a:gd name="T44" fmla="*/ 2804 w 2830"/>
                <a:gd name="T45" fmla="*/ 564 h 1034"/>
                <a:gd name="T46" fmla="*/ 2804 w 2830"/>
                <a:gd name="T47" fmla="*/ 570 h 1034"/>
                <a:gd name="T48" fmla="*/ 2818 w 2830"/>
                <a:gd name="T49" fmla="*/ 722 h 1034"/>
                <a:gd name="T50" fmla="*/ 2808 w 2830"/>
                <a:gd name="T51" fmla="*/ 744 h 1034"/>
                <a:gd name="T52" fmla="*/ 2792 w 2830"/>
                <a:gd name="T53" fmla="*/ 758 h 1034"/>
                <a:gd name="T54" fmla="*/ 2704 w 2830"/>
                <a:gd name="T55" fmla="*/ 766 h 1034"/>
                <a:gd name="T56" fmla="*/ 2416 w 2830"/>
                <a:gd name="T57" fmla="*/ 818 h 1034"/>
                <a:gd name="T58" fmla="*/ 2200 w 2830"/>
                <a:gd name="T59" fmla="*/ 870 h 1034"/>
                <a:gd name="T60" fmla="*/ 2194 w 2830"/>
                <a:gd name="T61" fmla="*/ 872 h 1034"/>
                <a:gd name="T62" fmla="*/ 1976 w 2830"/>
                <a:gd name="T63" fmla="*/ 922 h 1034"/>
                <a:gd name="T64" fmla="*/ 1764 w 2830"/>
                <a:gd name="T65" fmla="*/ 942 h 1034"/>
                <a:gd name="T66" fmla="*/ 1298 w 2830"/>
                <a:gd name="T67" fmla="*/ 970 h 1034"/>
                <a:gd name="T68" fmla="*/ 906 w 2830"/>
                <a:gd name="T69" fmla="*/ 994 h 1034"/>
                <a:gd name="T70" fmla="*/ 898 w 2830"/>
                <a:gd name="T71" fmla="*/ 1000 h 1034"/>
                <a:gd name="T72" fmla="*/ 740 w 2830"/>
                <a:gd name="T73" fmla="*/ 1002 h 1034"/>
                <a:gd name="T74" fmla="*/ 362 w 2830"/>
                <a:gd name="T75" fmla="*/ 1034 h 1034"/>
                <a:gd name="T76" fmla="*/ 328 w 2830"/>
                <a:gd name="T77" fmla="*/ 1026 h 1034"/>
                <a:gd name="T78" fmla="*/ 274 w 2830"/>
                <a:gd name="T79" fmla="*/ 986 h 1034"/>
                <a:gd name="T80" fmla="*/ 238 w 2830"/>
                <a:gd name="T81" fmla="*/ 948 h 1034"/>
                <a:gd name="T82" fmla="*/ 224 w 2830"/>
                <a:gd name="T83" fmla="*/ 900 h 1034"/>
                <a:gd name="T84" fmla="*/ 214 w 2830"/>
                <a:gd name="T85" fmla="*/ 844 h 1034"/>
                <a:gd name="T86" fmla="*/ 184 w 2830"/>
                <a:gd name="T87" fmla="*/ 804 h 1034"/>
                <a:gd name="T88" fmla="*/ 76 w 2830"/>
                <a:gd name="T89" fmla="*/ 628 h 1034"/>
                <a:gd name="T90" fmla="*/ 16 w 2830"/>
                <a:gd name="T91" fmla="*/ 544 h 1034"/>
                <a:gd name="T92" fmla="*/ 0 w 2830"/>
                <a:gd name="T93" fmla="*/ 504 h 10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30" h="1034">
                  <a:moveTo>
                    <a:pt x="0" y="504"/>
                  </a:moveTo>
                  <a:lnTo>
                    <a:pt x="4" y="366"/>
                  </a:lnTo>
                  <a:lnTo>
                    <a:pt x="4" y="360"/>
                  </a:lnTo>
                  <a:lnTo>
                    <a:pt x="18" y="260"/>
                  </a:lnTo>
                  <a:lnTo>
                    <a:pt x="48" y="190"/>
                  </a:lnTo>
                  <a:lnTo>
                    <a:pt x="84" y="166"/>
                  </a:lnTo>
                  <a:lnTo>
                    <a:pt x="164" y="156"/>
                  </a:lnTo>
                  <a:lnTo>
                    <a:pt x="402" y="142"/>
                  </a:lnTo>
                  <a:lnTo>
                    <a:pt x="782" y="126"/>
                  </a:lnTo>
                  <a:lnTo>
                    <a:pt x="1052" y="118"/>
                  </a:lnTo>
                  <a:lnTo>
                    <a:pt x="1414" y="84"/>
                  </a:lnTo>
                  <a:lnTo>
                    <a:pt x="1764" y="52"/>
                  </a:lnTo>
                  <a:lnTo>
                    <a:pt x="2138" y="10"/>
                  </a:lnTo>
                  <a:lnTo>
                    <a:pt x="2336" y="0"/>
                  </a:lnTo>
                  <a:lnTo>
                    <a:pt x="2376" y="8"/>
                  </a:lnTo>
                  <a:lnTo>
                    <a:pt x="2536" y="60"/>
                  </a:lnTo>
                  <a:lnTo>
                    <a:pt x="2730" y="132"/>
                  </a:lnTo>
                  <a:lnTo>
                    <a:pt x="2816" y="184"/>
                  </a:lnTo>
                  <a:lnTo>
                    <a:pt x="2830" y="208"/>
                  </a:lnTo>
                  <a:lnTo>
                    <a:pt x="2828" y="262"/>
                  </a:lnTo>
                  <a:lnTo>
                    <a:pt x="2808" y="350"/>
                  </a:lnTo>
                  <a:lnTo>
                    <a:pt x="2802" y="424"/>
                  </a:lnTo>
                  <a:lnTo>
                    <a:pt x="2804" y="564"/>
                  </a:lnTo>
                  <a:lnTo>
                    <a:pt x="2804" y="570"/>
                  </a:lnTo>
                  <a:lnTo>
                    <a:pt x="2818" y="722"/>
                  </a:lnTo>
                  <a:lnTo>
                    <a:pt x="2808" y="744"/>
                  </a:lnTo>
                  <a:lnTo>
                    <a:pt x="2792" y="758"/>
                  </a:lnTo>
                  <a:lnTo>
                    <a:pt x="2704" y="766"/>
                  </a:lnTo>
                  <a:lnTo>
                    <a:pt x="2416" y="818"/>
                  </a:lnTo>
                  <a:lnTo>
                    <a:pt x="2200" y="870"/>
                  </a:lnTo>
                  <a:lnTo>
                    <a:pt x="2194" y="872"/>
                  </a:lnTo>
                  <a:lnTo>
                    <a:pt x="1976" y="922"/>
                  </a:lnTo>
                  <a:lnTo>
                    <a:pt x="1764" y="942"/>
                  </a:lnTo>
                  <a:lnTo>
                    <a:pt x="1298" y="970"/>
                  </a:lnTo>
                  <a:lnTo>
                    <a:pt x="906" y="994"/>
                  </a:lnTo>
                  <a:lnTo>
                    <a:pt x="898" y="1000"/>
                  </a:lnTo>
                  <a:lnTo>
                    <a:pt x="740" y="1002"/>
                  </a:lnTo>
                  <a:lnTo>
                    <a:pt x="362" y="1034"/>
                  </a:lnTo>
                  <a:lnTo>
                    <a:pt x="328" y="1026"/>
                  </a:lnTo>
                  <a:lnTo>
                    <a:pt x="274" y="986"/>
                  </a:lnTo>
                  <a:lnTo>
                    <a:pt x="238" y="948"/>
                  </a:lnTo>
                  <a:lnTo>
                    <a:pt x="224" y="900"/>
                  </a:lnTo>
                  <a:lnTo>
                    <a:pt x="214" y="844"/>
                  </a:lnTo>
                  <a:lnTo>
                    <a:pt x="184" y="804"/>
                  </a:lnTo>
                  <a:lnTo>
                    <a:pt x="76" y="628"/>
                  </a:lnTo>
                  <a:lnTo>
                    <a:pt x="16" y="544"/>
                  </a:lnTo>
                  <a:lnTo>
                    <a:pt x="0" y="504"/>
                  </a:lnTo>
                  <a:close/>
                </a:path>
              </a:pathLst>
            </a:custGeom>
            <a:solidFill>
              <a:srgbClr val="0000CC"/>
            </a:solidFill>
            <a:ln w="9525">
              <a:noFill/>
              <a:round/>
              <a:headEnd/>
              <a:tailEnd/>
            </a:ln>
          </p:spPr>
          <p:txBody>
            <a:bodyPr/>
            <a:lstStyle/>
            <a:p>
              <a:endParaRPr lang="en-US"/>
            </a:p>
          </p:txBody>
        </p:sp>
        <p:grpSp>
          <p:nvGrpSpPr>
            <p:cNvPr id="37908" name="Group 54"/>
            <p:cNvGrpSpPr>
              <a:grpSpLocks/>
            </p:cNvGrpSpPr>
            <p:nvPr/>
          </p:nvGrpSpPr>
          <p:grpSpPr bwMode="auto">
            <a:xfrm>
              <a:off x="721" y="1928"/>
              <a:ext cx="2858" cy="1070"/>
              <a:chOff x="721" y="1928"/>
              <a:chExt cx="2858" cy="1070"/>
            </a:xfrm>
          </p:grpSpPr>
          <p:sp>
            <p:nvSpPr>
              <p:cNvPr id="37909" name="Freeform 55"/>
              <p:cNvSpPr>
                <a:spLocks/>
              </p:cNvSpPr>
              <p:nvPr/>
            </p:nvSpPr>
            <p:spPr bwMode="auto">
              <a:xfrm>
                <a:off x="721" y="1928"/>
                <a:ext cx="2858" cy="894"/>
              </a:xfrm>
              <a:custGeom>
                <a:avLst/>
                <a:gdLst>
                  <a:gd name="T0" fmla="*/ 870 w 2858"/>
                  <a:gd name="T1" fmla="*/ 130 h 894"/>
                  <a:gd name="T2" fmla="*/ 400 w 2858"/>
                  <a:gd name="T3" fmla="*/ 148 h 894"/>
                  <a:gd name="T4" fmla="*/ 210 w 2858"/>
                  <a:gd name="T5" fmla="*/ 158 h 894"/>
                  <a:gd name="T6" fmla="*/ 66 w 2858"/>
                  <a:gd name="T7" fmla="*/ 176 h 894"/>
                  <a:gd name="T8" fmla="*/ 26 w 2858"/>
                  <a:gd name="T9" fmla="*/ 238 h 894"/>
                  <a:gd name="T10" fmla="*/ 0 w 2858"/>
                  <a:gd name="T11" fmla="*/ 460 h 894"/>
                  <a:gd name="T12" fmla="*/ 8 w 2858"/>
                  <a:gd name="T13" fmla="*/ 546 h 894"/>
                  <a:gd name="T14" fmla="*/ 22 w 2858"/>
                  <a:gd name="T15" fmla="*/ 580 h 894"/>
                  <a:gd name="T16" fmla="*/ 146 w 2858"/>
                  <a:gd name="T17" fmla="*/ 770 h 894"/>
                  <a:gd name="T18" fmla="*/ 202 w 2858"/>
                  <a:gd name="T19" fmla="*/ 874 h 894"/>
                  <a:gd name="T20" fmla="*/ 234 w 2858"/>
                  <a:gd name="T21" fmla="*/ 882 h 894"/>
                  <a:gd name="T22" fmla="*/ 194 w 2858"/>
                  <a:gd name="T23" fmla="*/ 796 h 894"/>
                  <a:gd name="T24" fmla="*/ 98 w 2858"/>
                  <a:gd name="T25" fmla="*/ 636 h 894"/>
                  <a:gd name="T26" fmla="*/ 28 w 2858"/>
                  <a:gd name="T27" fmla="*/ 534 h 894"/>
                  <a:gd name="T28" fmla="*/ 34 w 2858"/>
                  <a:gd name="T29" fmla="*/ 408 h 894"/>
                  <a:gd name="T30" fmla="*/ 46 w 2858"/>
                  <a:gd name="T31" fmla="*/ 294 h 894"/>
                  <a:gd name="T32" fmla="*/ 66 w 2858"/>
                  <a:gd name="T33" fmla="*/ 246 h 894"/>
                  <a:gd name="T34" fmla="*/ 166 w 2858"/>
                  <a:gd name="T35" fmla="*/ 382 h 894"/>
                  <a:gd name="T36" fmla="*/ 250 w 2858"/>
                  <a:gd name="T37" fmla="*/ 514 h 894"/>
                  <a:gd name="T38" fmla="*/ 190 w 2858"/>
                  <a:gd name="T39" fmla="*/ 376 h 894"/>
                  <a:gd name="T40" fmla="*/ 110 w 2858"/>
                  <a:gd name="T41" fmla="*/ 216 h 894"/>
                  <a:gd name="T42" fmla="*/ 148 w 2858"/>
                  <a:gd name="T43" fmla="*/ 190 h 894"/>
                  <a:gd name="T44" fmla="*/ 400 w 2858"/>
                  <a:gd name="T45" fmla="*/ 174 h 894"/>
                  <a:gd name="T46" fmla="*/ 998 w 2858"/>
                  <a:gd name="T47" fmla="*/ 152 h 894"/>
                  <a:gd name="T48" fmla="*/ 1700 w 2858"/>
                  <a:gd name="T49" fmla="*/ 94 h 894"/>
                  <a:gd name="T50" fmla="*/ 2264 w 2858"/>
                  <a:gd name="T51" fmla="*/ 34 h 894"/>
                  <a:gd name="T52" fmla="*/ 2390 w 2858"/>
                  <a:gd name="T53" fmla="*/ 44 h 894"/>
                  <a:gd name="T54" fmla="*/ 2608 w 2858"/>
                  <a:gd name="T55" fmla="*/ 118 h 894"/>
                  <a:gd name="T56" fmla="*/ 2810 w 2858"/>
                  <a:gd name="T57" fmla="*/ 208 h 894"/>
                  <a:gd name="T58" fmla="*/ 2822 w 2858"/>
                  <a:gd name="T59" fmla="*/ 264 h 894"/>
                  <a:gd name="T60" fmla="*/ 2802 w 2858"/>
                  <a:gd name="T61" fmla="*/ 468 h 894"/>
                  <a:gd name="T62" fmla="*/ 2806 w 2858"/>
                  <a:gd name="T63" fmla="*/ 694 h 894"/>
                  <a:gd name="T64" fmla="*/ 2832 w 2858"/>
                  <a:gd name="T65" fmla="*/ 718 h 894"/>
                  <a:gd name="T66" fmla="*/ 2842 w 2858"/>
                  <a:gd name="T67" fmla="*/ 634 h 894"/>
                  <a:gd name="T68" fmla="*/ 2834 w 2858"/>
                  <a:gd name="T69" fmla="*/ 488 h 894"/>
                  <a:gd name="T70" fmla="*/ 2846 w 2858"/>
                  <a:gd name="T71" fmla="*/ 304 h 894"/>
                  <a:gd name="T72" fmla="*/ 2856 w 2858"/>
                  <a:gd name="T73" fmla="*/ 210 h 894"/>
                  <a:gd name="T74" fmla="*/ 2812 w 2858"/>
                  <a:gd name="T75" fmla="*/ 172 h 894"/>
                  <a:gd name="T76" fmla="*/ 2658 w 2858"/>
                  <a:gd name="T77" fmla="*/ 106 h 894"/>
                  <a:gd name="T78" fmla="*/ 2436 w 2858"/>
                  <a:gd name="T79" fmla="*/ 30 h 894"/>
                  <a:gd name="T80" fmla="*/ 2354 w 2858"/>
                  <a:gd name="T81" fmla="*/ 2 h 894"/>
                  <a:gd name="T82" fmla="*/ 2246 w 2858"/>
                  <a:gd name="T83" fmla="*/ 8 h 894"/>
                  <a:gd name="T84" fmla="*/ 2066 w 2858"/>
                  <a:gd name="T85" fmla="*/ 22 h 894"/>
                  <a:gd name="T86" fmla="*/ 1506 w 2858"/>
                  <a:gd name="T87" fmla="*/ 82 h 894"/>
                  <a:gd name="T88" fmla="*/ 1054 w 2858"/>
                  <a:gd name="T89" fmla="*/ 126 h 8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58" h="894">
                    <a:moveTo>
                      <a:pt x="1054" y="126"/>
                    </a:moveTo>
                    <a:lnTo>
                      <a:pt x="870" y="130"/>
                    </a:lnTo>
                    <a:lnTo>
                      <a:pt x="660" y="136"/>
                    </a:lnTo>
                    <a:lnTo>
                      <a:pt x="400" y="148"/>
                    </a:lnTo>
                    <a:lnTo>
                      <a:pt x="216" y="156"/>
                    </a:lnTo>
                    <a:lnTo>
                      <a:pt x="210" y="158"/>
                    </a:lnTo>
                    <a:lnTo>
                      <a:pt x="120" y="166"/>
                    </a:lnTo>
                    <a:lnTo>
                      <a:pt x="66" y="176"/>
                    </a:lnTo>
                    <a:lnTo>
                      <a:pt x="44" y="196"/>
                    </a:lnTo>
                    <a:lnTo>
                      <a:pt x="26" y="238"/>
                    </a:lnTo>
                    <a:lnTo>
                      <a:pt x="6" y="346"/>
                    </a:lnTo>
                    <a:lnTo>
                      <a:pt x="0" y="460"/>
                    </a:lnTo>
                    <a:lnTo>
                      <a:pt x="2" y="518"/>
                    </a:lnTo>
                    <a:lnTo>
                      <a:pt x="8" y="546"/>
                    </a:lnTo>
                    <a:lnTo>
                      <a:pt x="22" y="574"/>
                    </a:lnTo>
                    <a:lnTo>
                      <a:pt x="22" y="580"/>
                    </a:lnTo>
                    <a:lnTo>
                      <a:pt x="78" y="662"/>
                    </a:lnTo>
                    <a:lnTo>
                      <a:pt x="146" y="770"/>
                    </a:lnTo>
                    <a:lnTo>
                      <a:pt x="184" y="824"/>
                    </a:lnTo>
                    <a:lnTo>
                      <a:pt x="202" y="874"/>
                    </a:lnTo>
                    <a:lnTo>
                      <a:pt x="224" y="894"/>
                    </a:lnTo>
                    <a:lnTo>
                      <a:pt x="234" y="882"/>
                    </a:lnTo>
                    <a:lnTo>
                      <a:pt x="230" y="844"/>
                    </a:lnTo>
                    <a:lnTo>
                      <a:pt x="194" y="796"/>
                    </a:lnTo>
                    <a:lnTo>
                      <a:pt x="144" y="700"/>
                    </a:lnTo>
                    <a:lnTo>
                      <a:pt x="98" y="636"/>
                    </a:lnTo>
                    <a:lnTo>
                      <a:pt x="52" y="578"/>
                    </a:lnTo>
                    <a:lnTo>
                      <a:pt x="28" y="534"/>
                    </a:lnTo>
                    <a:lnTo>
                      <a:pt x="34" y="482"/>
                    </a:lnTo>
                    <a:lnTo>
                      <a:pt x="34" y="408"/>
                    </a:lnTo>
                    <a:lnTo>
                      <a:pt x="40" y="352"/>
                    </a:lnTo>
                    <a:lnTo>
                      <a:pt x="46" y="294"/>
                    </a:lnTo>
                    <a:lnTo>
                      <a:pt x="54" y="256"/>
                    </a:lnTo>
                    <a:lnTo>
                      <a:pt x="66" y="246"/>
                    </a:lnTo>
                    <a:lnTo>
                      <a:pt x="86" y="252"/>
                    </a:lnTo>
                    <a:lnTo>
                      <a:pt x="166" y="382"/>
                    </a:lnTo>
                    <a:lnTo>
                      <a:pt x="232" y="502"/>
                    </a:lnTo>
                    <a:lnTo>
                      <a:pt x="250" y="514"/>
                    </a:lnTo>
                    <a:lnTo>
                      <a:pt x="252" y="492"/>
                    </a:lnTo>
                    <a:lnTo>
                      <a:pt x="190" y="376"/>
                    </a:lnTo>
                    <a:lnTo>
                      <a:pt x="146" y="280"/>
                    </a:lnTo>
                    <a:lnTo>
                      <a:pt x="110" y="216"/>
                    </a:lnTo>
                    <a:lnTo>
                      <a:pt x="112" y="200"/>
                    </a:lnTo>
                    <a:lnTo>
                      <a:pt x="148" y="190"/>
                    </a:lnTo>
                    <a:lnTo>
                      <a:pt x="242" y="184"/>
                    </a:lnTo>
                    <a:lnTo>
                      <a:pt x="400" y="174"/>
                    </a:lnTo>
                    <a:lnTo>
                      <a:pt x="554" y="168"/>
                    </a:lnTo>
                    <a:lnTo>
                      <a:pt x="998" y="152"/>
                    </a:lnTo>
                    <a:lnTo>
                      <a:pt x="1484" y="114"/>
                    </a:lnTo>
                    <a:lnTo>
                      <a:pt x="1700" y="94"/>
                    </a:lnTo>
                    <a:lnTo>
                      <a:pt x="1956" y="62"/>
                    </a:lnTo>
                    <a:lnTo>
                      <a:pt x="2264" y="34"/>
                    </a:lnTo>
                    <a:lnTo>
                      <a:pt x="2346" y="38"/>
                    </a:lnTo>
                    <a:lnTo>
                      <a:pt x="2390" y="44"/>
                    </a:lnTo>
                    <a:lnTo>
                      <a:pt x="2436" y="66"/>
                    </a:lnTo>
                    <a:lnTo>
                      <a:pt x="2608" y="118"/>
                    </a:lnTo>
                    <a:lnTo>
                      <a:pt x="2760" y="176"/>
                    </a:lnTo>
                    <a:lnTo>
                      <a:pt x="2810" y="208"/>
                    </a:lnTo>
                    <a:lnTo>
                      <a:pt x="2822" y="230"/>
                    </a:lnTo>
                    <a:lnTo>
                      <a:pt x="2822" y="264"/>
                    </a:lnTo>
                    <a:lnTo>
                      <a:pt x="2806" y="364"/>
                    </a:lnTo>
                    <a:lnTo>
                      <a:pt x="2802" y="468"/>
                    </a:lnTo>
                    <a:lnTo>
                      <a:pt x="2804" y="610"/>
                    </a:lnTo>
                    <a:lnTo>
                      <a:pt x="2806" y="694"/>
                    </a:lnTo>
                    <a:lnTo>
                      <a:pt x="2818" y="718"/>
                    </a:lnTo>
                    <a:lnTo>
                      <a:pt x="2832" y="718"/>
                    </a:lnTo>
                    <a:lnTo>
                      <a:pt x="2844" y="698"/>
                    </a:lnTo>
                    <a:lnTo>
                      <a:pt x="2842" y="634"/>
                    </a:lnTo>
                    <a:lnTo>
                      <a:pt x="2834" y="494"/>
                    </a:lnTo>
                    <a:lnTo>
                      <a:pt x="2834" y="488"/>
                    </a:lnTo>
                    <a:lnTo>
                      <a:pt x="2834" y="396"/>
                    </a:lnTo>
                    <a:lnTo>
                      <a:pt x="2846" y="304"/>
                    </a:lnTo>
                    <a:lnTo>
                      <a:pt x="2858" y="236"/>
                    </a:lnTo>
                    <a:lnTo>
                      <a:pt x="2856" y="210"/>
                    </a:lnTo>
                    <a:lnTo>
                      <a:pt x="2832" y="188"/>
                    </a:lnTo>
                    <a:lnTo>
                      <a:pt x="2812" y="172"/>
                    </a:lnTo>
                    <a:lnTo>
                      <a:pt x="2750" y="144"/>
                    </a:lnTo>
                    <a:lnTo>
                      <a:pt x="2658" y="106"/>
                    </a:lnTo>
                    <a:lnTo>
                      <a:pt x="2544" y="66"/>
                    </a:lnTo>
                    <a:lnTo>
                      <a:pt x="2436" y="30"/>
                    </a:lnTo>
                    <a:lnTo>
                      <a:pt x="2382" y="10"/>
                    </a:lnTo>
                    <a:lnTo>
                      <a:pt x="2354" y="2"/>
                    </a:lnTo>
                    <a:lnTo>
                      <a:pt x="2318" y="0"/>
                    </a:lnTo>
                    <a:lnTo>
                      <a:pt x="2246" y="8"/>
                    </a:lnTo>
                    <a:lnTo>
                      <a:pt x="2072" y="20"/>
                    </a:lnTo>
                    <a:lnTo>
                      <a:pt x="2066" y="22"/>
                    </a:lnTo>
                    <a:lnTo>
                      <a:pt x="1782" y="56"/>
                    </a:lnTo>
                    <a:lnTo>
                      <a:pt x="1506" y="82"/>
                    </a:lnTo>
                    <a:lnTo>
                      <a:pt x="1162" y="112"/>
                    </a:lnTo>
                    <a:lnTo>
                      <a:pt x="1054" y="126"/>
                    </a:lnTo>
                    <a:close/>
                  </a:path>
                </a:pathLst>
              </a:custGeom>
              <a:solidFill>
                <a:srgbClr val="000066"/>
              </a:solidFill>
              <a:ln w="9525">
                <a:noFill/>
                <a:round/>
                <a:headEnd/>
                <a:tailEnd/>
              </a:ln>
            </p:spPr>
            <p:txBody>
              <a:bodyPr/>
              <a:lstStyle/>
              <a:p>
                <a:endParaRPr lang="en-US"/>
              </a:p>
            </p:txBody>
          </p:sp>
          <p:sp>
            <p:nvSpPr>
              <p:cNvPr id="37910" name="Freeform 56"/>
              <p:cNvSpPr>
                <a:spLocks/>
              </p:cNvSpPr>
              <p:nvPr/>
            </p:nvSpPr>
            <p:spPr bwMode="auto">
              <a:xfrm>
                <a:off x="943" y="2186"/>
                <a:ext cx="2626" cy="812"/>
              </a:xfrm>
              <a:custGeom>
                <a:avLst/>
                <a:gdLst>
                  <a:gd name="T0" fmla="*/ 2626 w 2626"/>
                  <a:gd name="T1" fmla="*/ 462 h 812"/>
                  <a:gd name="T2" fmla="*/ 2618 w 2626"/>
                  <a:gd name="T3" fmla="*/ 522 h 812"/>
                  <a:gd name="T4" fmla="*/ 2588 w 2626"/>
                  <a:gd name="T5" fmla="*/ 536 h 812"/>
                  <a:gd name="T6" fmla="*/ 2520 w 2626"/>
                  <a:gd name="T7" fmla="*/ 544 h 812"/>
                  <a:gd name="T8" fmla="*/ 2364 w 2626"/>
                  <a:gd name="T9" fmla="*/ 564 h 812"/>
                  <a:gd name="T10" fmla="*/ 2222 w 2626"/>
                  <a:gd name="T11" fmla="*/ 592 h 812"/>
                  <a:gd name="T12" fmla="*/ 1982 w 2626"/>
                  <a:gd name="T13" fmla="*/ 656 h 812"/>
                  <a:gd name="T14" fmla="*/ 1800 w 2626"/>
                  <a:gd name="T15" fmla="*/ 696 h 812"/>
                  <a:gd name="T16" fmla="*/ 1544 w 2626"/>
                  <a:gd name="T17" fmla="*/ 716 h 812"/>
                  <a:gd name="T18" fmla="*/ 1088 w 2626"/>
                  <a:gd name="T19" fmla="*/ 742 h 812"/>
                  <a:gd name="T20" fmla="*/ 904 w 2626"/>
                  <a:gd name="T21" fmla="*/ 758 h 812"/>
                  <a:gd name="T22" fmla="*/ 452 w 2626"/>
                  <a:gd name="T23" fmla="*/ 782 h 812"/>
                  <a:gd name="T24" fmla="*/ 246 w 2626"/>
                  <a:gd name="T25" fmla="*/ 806 h 812"/>
                  <a:gd name="T26" fmla="*/ 148 w 2626"/>
                  <a:gd name="T27" fmla="*/ 812 h 812"/>
                  <a:gd name="T28" fmla="*/ 108 w 2626"/>
                  <a:gd name="T29" fmla="*/ 802 h 812"/>
                  <a:gd name="T30" fmla="*/ 32 w 2626"/>
                  <a:gd name="T31" fmla="*/ 742 h 812"/>
                  <a:gd name="T32" fmla="*/ 8 w 2626"/>
                  <a:gd name="T33" fmla="*/ 678 h 812"/>
                  <a:gd name="T34" fmla="*/ 0 w 2626"/>
                  <a:gd name="T35" fmla="*/ 572 h 812"/>
                  <a:gd name="T36" fmla="*/ 24 w 2626"/>
                  <a:gd name="T37" fmla="*/ 350 h 812"/>
                  <a:gd name="T38" fmla="*/ 8 w 2626"/>
                  <a:gd name="T39" fmla="*/ 226 h 812"/>
                  <a:gd name="T40" fmla="*/ 20 w 2626"/>
                  <a:gd name="T41" fmla="*/ 212 h 812"/>
                  <a:gd name="T42" fmla="*/ 70 w 2626"/>
                  <a:gd name="T43" fmla="*/ 244 h 812"/>
                  <a:gd name="T44" fmla="*/ 188 w 2626"/>
                  <a:gd name="T45" fmla="*/ 248 h 812"/>
                  <a:gd name="T46" fmla="*/ 516 w 2626"/>
                  <a:gd name="T47" fmla="*/ 230 h 812"/>
                  <a:gd name="T48" fmla="*/ 1194 w 2626"/>
                  <a:gd name="T49" fmla="*/ 172 h 812"/>
                  <a:gd name="T50" fmla="*/ 1714 w 2626"/>
                  <a:gd name="T51" fmla="*/ 98 h 812"/>
                  <a:gd name="T52" fmla="*/ 2220 w 2626"/>
                  <a:gd name="T53" fmla="*/ 4 h 812"/>
                  <a:gd name="T54" fmla="*/ 2250 w 2626"/>
                  <a:gd name="T55" fmla="*/ 6 h 812"/>
                  <a:gd name="T56" fmla="*/ 2158 w 2626"/>
                  <a:gd name="T57" fmla="*/ 42 h 812"/>
                  <a:gd name="T58" fmla="*/ 1806 w 2626"/>
                  <a:gd name="T59" fmla="*/ 106 h 812"/>
                  <a:gd name="T60" fmla="*/ 1394 w 2626"/>
                  <a:gd name="T61" fmla="*/ 172 h 812"/>
                  <a:gd name="T62" fmla="*/ 1064 w 2626"/>
                  <a:gd name="T63" fmla="*/ 210 h 812"/>
                  <a:gd name="T64" fmla="*/ 806 w 2626"/>
                  <a:gd name="T65" fmla="*/ 236 h 812"/>
                  <a:gd name="T66" fmla="*/ 334 w 2626"/>
                  <a:gd name="T67" fmla="*/ 264 h 812"/>
                  <a:gd name="T68" fmla="*/ 112 w 2626"/>
                  <a:gd name="T69" fmla="*/ 276 h 812"/>
                  <a:gd name="T70" fmla="*/ 60 w 2626"/>
                  <a:gd name="T71" fmla="*/ 308 h 812"/>
                  <a:gd name="T72" fmla="*/ 38 w 2626"/>
                  <a:gd name="T73" fmla="*/ 482 h 812"/>
                  <a:gd name="T74" fmla="*/ 30 w 2626"/>
                  <a:gd name="T75" fmla="*/ 634 h 812"/>
                  <a:gd name="T76" fmla="*/ 40 w 2626"/>
                  <a:gd name="T77" fmla="*/ 696 h 812"/>
                  <a:gd name="T78" fmla="*/ 84 w 2626"/>
                  <a:gd name="T79" fmla="*/ 748 h 812"/>
                  <a:gd name="T80" fmla="*/ 152 w 2626"/>
                  <a:gd name="T81" fmla="*/ 772 h 812"/>
                  <a:gd name="T82" fmla="*/ 384 w 2626"/>
                  <a:gd name="T83" fmla="*/ 762 h 812"/>
                  <a:gd name="T84" fmla="*/ 628 w 2626"/>
                  <a:gd name="T85" fmla="*/ 742 h 812"/>
                  <a:gd name="T86" fmla="*/ 910 w 2626"/>
                  <a:gd name="T87" fmla="*/ 720 h 812"/>
                  <a:gd name="T88" fmla="*/ 1282 w 2626"/>
                  <a:gd name="T89" fmla="*/ 700 h 812"/>
                  <a:gd name="T90" fmla="*/ 1684 w 2626"/>
                  <a:gd name="T91" fmla="*/ 680 h 812"/>
                  <a:gd name="T92" fmla="*/ 1954 w 2626"/>
                  <a:gd name="T93" fmla="*/ 630 h 812"/>
                  <a:gd name="T94" fmla="*/ 2300 w 2626"/>
                  <a:gd name="T95" fmla="*/ 546 h 812"/>
                  <a:gd name="T96" fmla="*/ 2578 w 2626"/>
                  <a:gd name="T97" fmla="*/ 498 h 812"/>
                  <a:gd name="T98" fmla="*/ 2588 w 2626"/>
                  <a:gd name="T99" fmla="*/ 434 h 812"/>
                  <a:gd name="T100" fmla="*/ 2618 w 2626"/>
                  <a:gd name="T101" fmla="*/ 420 h 8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26" h="812">
                    <a:moveTo>
                      <a:pt x="2618" y="420"/>
                    </a:moveTo>
                    <a:lnTo>
                      <a:pt x="2626" y="462"/>
                    </a:lnTo>
                    <a:lnTo>
                      <a:pt x="2626" y="502"/>
                    </a:lnTo>
                    <a:lnTo>
                      <a:pt x="2618" y="522"/>
                    </a:lnTo>
                    <a:lnTo>
                      <a:pt x="2594" y="534"/>
                    </a:lnTo>
                    <a:lnTo>
                      <a:pt x="2588" y="536"/>
                    </a:lnTo>
                    <a:lnTo>
                      <a:pt x="2582" y="536"/>
                    </a:lnTo>
                    <a:lnTo>
                      <a:pt x="2520" y="544"/>
                    </a:lnTo>
                    <a:lnTo>
                      <a:pt x="2370" y="562"/>
                    </a:lnTo>
                    <a:lnTo>
                      <a:pt x="2364" y="564"/>
                    </a:lnTo>
                    <a:lnTo>
                      <a:pt x="2358" y="564"/>
                    </a:lnTo>
                    <a:lnTo>
                      <a:pt x="2222" y="592"/>
                    </a:lnTo>
                    <a:lnTo>
                      <a:pt x="2098" y="622"/>
                    </a:lnTo>
                    <a:lnTo>
                      <a:pt x="1982" y="656"/>
                    </a:lnTo>
                    <a:lnTo>
                      <a:pt x="1878" y="680"/>
                    </a:lnTo>
                    <a:lnTo>
                      <a:pt x="1800" y="696"/>
                    </a:lnTo>
                    <a:lnTo>
                      <a:pt x="1690" y="706"/>
                    </a:lnTo>
                    <a:lnTo>
                      <a:pt x="1544" y="716"/>
                    </a:lnTo>
                    <a:lnTo>
                      <a:pt x="1364" y="724"/>
                    </a:lnTo>
                    <a:lnTo>
                      <a:pt x="1088" y="742"/>
                    </a:lnTo>
                    <a:lnTo>
                      <a:pt x="916" y="754"/>
                    </a:lnTo>
                    <a:lnTo>
                      <a:pt x="904" y="758"/>
                    </a:lnTo>
                    <a:lnTo>
                      <a:pt x="704" y="770"/>
                    </a:lnTo>
                    <a:lnTo>
                      <a:pt x="452" y="782"/>
                    </a:lnTo>
                    <a:lnTo>
                      <a:pt x="252" y="802"/>
                    </a:lnTo>
                    <a:lnTo>
                      <a:pt x="246" y="806"/>
                    </a:lnTo>
                    <a:lnTo>
                      <a:pt x="154" y="812"/>
                    </a:lnTo>
                    <a:lnTo>
                      <a:pt x="148" y="812"/>
                    </a:lnTo>
                    <a:lnTo>
                      <a:pt x="114" y="800"/>
                    </a:lnTo>
                    <a:lnTo>
                      <a:pt x="108" y="802"/>
                    </a:lnTo>
                    <a:lnTo>
                      <a:pt x="64" y="772"/>
                    </a:lnTo>
                    <a:lnTo>
                      <a:pt x="32" y="742"/>
                    </a:lnTo>
                    <a:lnTo>
                      <a:pt x="16" y="708"/>
                    </a:lnTo>
                    <a:lnTo>
                      <a:pt x="8" y="678"/>
                    </a:lnTo>
                    <a:lnTo>
                      <a:pt x="4" y="620"/>
                    </a:lnTo>
                    <a:lnTo>
                      <a:pt x="0" y="572"/>
                    </a:lnTo>
                    <a:lnTo>
                      <a:pt x="4" y="512"/>
                    </a:lnTo>
                    <a:lnTo>
                      <a:pt x="24" y="350"/>
                    </a:lnTo>
                    <a:lnTo>
                      <a:pt x="34" y="280"/>
                    </a:lnTo>
                    <a:lnTo>
                      <a:pt x="8" y="226"/>
                    </a:lnTo>
                    <a:lnTo>
                      <a:pt x="6" y="202"/>
                    </a:lnTo>
                    <a:lnTo>
                      <a:pt x="20" y="212"/>
                    </a:lnTo>
                    <a:lnTo>
                      <a:pt x="46" y="234"/>
                    </a:lnTo>
                    <a:lnTo>
                      <a:pt x="70" y="244"/>
                    </a:lnTo>
                    <a:lnTo>
                      <a:pt x="100" y="252"/>
                    </a:lnTo>
                    <a:lnTo>
                      <a:pt x="188" y="248"/>
                    </a:lnTo>
                    <a:lnTo>
                      <a:pt x="330" y="242"/>
                    </a:lnTo>
                    <a:lnTo>
                      <a:pt x="516" y="230"/>
                    </a:lnTo>
                    <a:lnTo>
                      <a:pt x="972" y="196"/>
                    </a:lnTo>
                    <a:lnTo>
                      <a:pt x="1194" y="172"/>
                    </a:lnTo>
                    <a:lnTo>
                      <a:pt x="1514" y="128"/>
                    </a:lnTo>
                    <a:lnTo>
                      <a:pt x="1714" y="98"/>
                    </a:lnTo>
                    <a:lnTo>
                      <a:pt x="2040" y="38"/>
                    </a:lnTo>
                    <a:lnTo>
                      <a:pt x="2220" y="4"/>
                    </a:lnTo>
                    <a:lnTo>
                      <a:pt x="2248" y="0"/>
                    </a:lnTo>
                    <a:lnTo>
                      <a:pt x="2250" y="6"/>
                    </a:lnTo>
                    <a:lnTo>
                      <a:pt x="2232" y="24"/>
                    </a:lnTo>
                    <a:lnTo>
                      <a:pt x="2158" y="42"/>
                    </a:lnTo>
                    <a:lnTo>
                      <a:pt x="2010" y="68"/>
                    </a:lnTo>
                    <a:lnTo>
                      <a:pt x="1806" y="106"/>
                    </a:lnTo>
                    <a:lnTo>
                      <a:pt x="1592" y="140"/>
                    </a:lnTo>
                    <a:lnTo>
                      <a:pt x="1394" y="172"/>
                    </a:lnTo>
                    <a:lnTo>
                      <a:pt x="1388" y="172"/>
                    </a:lnTo>
                    <a:lnTo>
                      <a:pt x="1064" y="210"/>
                    </a:lnTo>
                    <a:lnTo>
                      <a:pt x="812" y="234"/>
                    </a:lnTo>
                    <a:lnTo>
                      <a:pt x="806" y="236"/>
                    </a:lnTo>
                    <a:lnTo>
                      <a:pt x="546" y="252"/>
                    </a:lnTo>
                    <a:lnTo>
                      <a:pt x="334" y="264"/>
                    </a:lnTo>
                    <a:lnTo>
                      <a:pt x="326" y="266"/>
                    </a:lnTo>
                    <a:lnTo>
                      <a:pt x="112" y="276"/>
                    </a:lnTo>
                    <a:lnTo>
                      <a:pt x="74" y="286"/>
                    </a:lnTo>
                    <a:lnTo>
                      <a:pt x="60" y="308"/>
                    </a:lnTo>
                    <a:lnTo>
                      <a:pt x="48" y="382"/>
                    </a:lnTo>
                    <a:lnTo>
                      <a:pt x="38" y="482"/>
                    </a:lnTo>
                    <a:lnTo>
                      <a:pt x="24" y="564"/>
                    </a:lnTo>
                    <a:lnTo>
                      <a:pt x="30" y="634"/>
                    </a:lnTo>
                    <a:lnTo>
                      <a:pt x="30" y="640"/>
                    </a:lnTo>
                    <a:lnTo>
                      <a:pt x="40" y="696"/>
                    </a:lnTo>
                    <a:lnTo>
                      <a:pt x="60" y="722"/>
                    </a:lnTo>
                    <a:lnTo>
                      <a:pt x="84" y="748"/>
                    </a:lnTo>
                    <a:lnTo>
                      <a:pt x="116" y="764"/>
                    </a:lnTo>
                    <a:lnTo>
                      <a:pt x="152" y="772"/>
                    </a:lnTo>
                    <a:lnTo>
                      <a:pt x="280" y="776"/>
                    </a:lnTo>
                    <a:lnTo>
                      <a:pt x="384" y="762"/>
                    </a:lnTo>
                    <a:lnTo>
                      <a:pt x="480" y="756"/>
                    </a:lnTo>
                    <a:lnTo>
                      <a:pt x="628" y="742"/>
                    </a:lnTo>
                    <a:lnTo>
                      <a:pt x="788" y="732"/>
                    </a:lnTo>
                    <a:lnTo>
                      <a:pt x="910" y="720"/>
                    </a:lnTo>
                    <a:lnTo>
                      <a:pt x="1108" y="712"/>
                    </a:lnTo>
                    <a:lnTo>
                      <a:pt x="1282" y="700"/>
                    </a:lnTo>
                    <a:lnTo>
                      <a:pt x="1506" y="690"/>
                    </a:lnTo>
                    <a:lnTo>
                      <a:pt x="1684" y="680"/>
                    </a:lnTo>
                    <a:lnTo>
                      <a:pt x="1816" y="662"/>
                    </a:lnTo>
                    <a:lnTo>
                      <a:pt x="1954" y="630"/>
                    </a:lnTo>
                    <a:lnTo>
                      <a:pt x="2196" y="568"/>
                    </a:lnTo>
                    <a:lnTo>
                      <a:pt x="2300" y="546"/>
                    </a:lnTo>
                    <a:lnTo>
                      <a:pt x="2450" y="524"/>
                    </a:lnTo>
                    <a:lnTo>
                      <a:pt x="2578" y="498"/>
                    </a:lnTo>
                    <a:lnTo>
                      <a:pt x="2584" y="480"/>
                    </a:lnTo>
                    <a:lnTo>
                      <a:pt x="2588" y="434"/>
                    </a:lnTo>
                    <a:lnTo>
                      <a:pt x="2602" y="408"/>
                    </a:lnTo>
                    <a:lnTo>
                      <a:pt x="2618" y="420"/>
                    </a:lnTo>
                    <a:close/>
                  </a:path>
                </a:pathLst>
              </a:custGeom>
              <a:solidFill>
                <a:srgbClr val="000066"/>
              </a:solidFill>
              <a:ln w="9525">
                <a:noFill/>
                <a:round/>
                <a:headEnd/>
                <a:tailEnd/>
              </a:ln>
            </p:spPr>
            <p:txBody>
              <a:bodyPr/>
              <a:lstStyle/>
              <a:p>
                <a:endParaRPr lang="en-US"/>
              </a:p>
            </p:txBody>
          </p:sp>
        </p:grpSp>
      </p:grpSp>
      <p:sp>
        <p:nvSpPr>
          <p:cNvPr id="11" name="Freeform 51"/>
          <p:cNvSpPr>
            <a:spLocks/>
          </p:cNvSpPr>
          <p:nvPr/>
        </p:nvSpPr>
        <p:spPr bwMode="auto">
          <a:xfrm>
            <a:off x="7989888" y="2008188"/>
            <a:ext cx="231775" cy="174625"/>
          </a:xfrm>
          <a:custGeom>
            <a:avLst/>
            <a:gdLst>
              <a:gd name="T0" fmla="*/ 2147483647 w 296"/>
              <a:gd name="T1" fmla="*/ 2147483647 h 262"/>
              <a:gd name="T2" fmla="*/ 2147483647 w 296"/>
              <a:gd name="T3" fmla="*/ 2147483647 h 262"/>
              <a:gd name="T4" fmla="*/ 2147483647 w 296"/>
              <a:gd name="T5" fmla="*/ 2147483647 h 262"/>
              <a:gd name="T6" fmla="*/ 2147483647 w 296"/>
              <a:gd name="T7" fmla="*/ 2147483647 h 262"/>
              <a:gd name="T8" fmla="*/ 2147483647 w 296"/>
              <a:gd name="T9" fmla="*/ 2147483647 h 262"/>
              <a:gd name="T10" fmla="*/ 2147483647 w 296"/>
              <a:gd name="T11" fmla="*/ 2147483647 h 262"/>
              <a:gd name="T12" fmla="*/ 2147483647 w 296"/>
              <a:gd name="T13" fmla="*/ 2147483647 h 262"/>
              <a:gd name="T14" fmla="*/ 2147483647 w 296"/>
              <a:gd name="T15" fmla="*/ 0 h 262"/>
              <a:gd name="T16" fmla="*/ 2147483647 w 296"/>
              <a:gd name="T17" fmla="*/ 2147483647 h 262"/>
              <a:gd name="T18" fmla="*/ 2147483647 w 296"/>
              <a:gd name="T19" fmla="*/ 2147483647 h 262"/>
              <a:gd name="T20" fmla="*/ 2147483647 w 296"/>
              <a:gd name="T21" fmla="*/ 2147483647 h 262"/>
              <a:gd name="T22" fmla="*/ 2147483647 w 296"/>
              <a:gd name="T23" fmla="*/ 2147483647 h 262"/>
              <a:gd name="T24" fmla="*/ 2147483647 w 296"/>
              <a:gd name="T25" fmla="*/ 2147483647 h 262"/>
              <a:gd name="T26" fmla="*/ 2147483647 w 296"/>
              <a:gd name="T27" fmla="*/ 2147483647 h 262"/>
              <a:gd name="T28" fmla="*/ 0 w 296"/>
              <a:gd name="T29" fmla="*/ 2147483647 h 262"/>
              <a:gd name="T30" fmla="*/ 2147483647 w 296"/>
              <a:gd name="T31" fmla="*/ 2147483647 h 262"/>
              <a:gd name="T32" fmla="*/ 2147483647 w 296"/>
              <a:gd name="T33" fmla="*/ 2147483647 h 262"/>
              <a:gd name="T34" fmla="*/ 2147483647 w 296"/>
              <a:gd name="T35" fmla="*/ 2147483647 h 262"/>
              <a:gd name="T36" fmla="*/ 2147483647 w 296"/>
              <a:gd name="T37" fmla="*/ 2147483647 h 262"/>
              <a:gd name="T38" fmla="*/ 2147483647 w 296"/>
              <a:gd name="T39" fmla="*/ 2147483647 h 262"/>
              <a:gd name="T40" fmla="*/ 2147483647 w 296"/>
              <a:gd name="T41" fmla="*/ 2147483647 h 262"/>
              <a:gd name="T42" fmla="*/ 2147483647 w 296"/>
              <a:gd name="T43" fmla="*/ 2147483647 h 262"/>
              <a:gd name="T44" fmla="*/ 2147483647 w 296"/>
              <a:gd name="T45" fmla="*/ 2147483647 h 262"/>
              <a:gd name="T46" fmla="*/ 2147483647 w 296"/>
              <a:gd name="T47" fmla="*/ 2147483647 h 262"/>
              <a:gd name="T48" fmla="*/ 2147483647 w 296"/>
              <a:gd name="T49" fmla="*/ 2147483647 h 262"/>
              <a:gd name="T50" fmla="*/ 2147483647 w 296"/>
              <a:gd name="T51" fmla="*/ 2147483647 h 262"/>
              <a:gd name="T52" fmla="*/ 2147483647 w 296"/>
              <a:gd name="T53" fmla="*/ 2147483647 h 262"/>
              <a:gd name="T54" fmla="*/ 2147483647 w 296"/>
              <a:gd name="T55" fmla="*/ 2147483647 h 262"/>
              <a:gd name="T56" fmla="*/ 2147483647 w 296"/>
              <a:gd name="T57" fmla="*/ 2147483647 h 262"/>
              <a:gd name="T58" fmla="*/ 2147483647 w 296"/>
              <a:gd name="T59" fmla="*/ 2147483647 h 262"/>
              <a:gd name="T60" fmla="*/ 2147483647 w 296"/>
              <a:gd name="T61" fmla="*/ 2147483647 h 262"/>
              <a:gd name="T62" fmla="*/ 2147483647 w 296"/>
              <a:gd name="T63" fmla="*/ 2147483647 h 262"/>
              <a:gd name="T64" fmla="*/ 2147483647 w 296"/>
              <a:gd name="T65" fmla="*/ 2147483647 h 262"/>
              <a:gd name="T66" fmla="*/ 2147483647 w 296"/>
              <a:gd name="T67" fmla="*/ 2147483647 h 262"/>
              <a:gd name="T68" fmla="*/ 2147483647 w 296"/>
              <a:gd name="T69" fmla="*/ 2147483647 h 262"/>
              <a:gd name="T70" fmla="*/ 2147483647 w 296"/>
              <a:gd name="T71" fmla="*/ 2147483647 h 262"/>
              <a:gd name="T72" fmla="*/ 2147483647 w 296"/>
              <a:gd name="T73" fmla="*/ 2147483647 h 262"/>
              <a:gd name="T74" fmla="*/ 2147483647 w 296"/>
              <a:gd name="T75" fmla="*/ 2147483647 h 262"/>
              <a:gd name="T76" fmla="*/ 2147483647 w 296"/>
              <a:gd name="T77" fmla="*/ 2147483647 h 262"/>
              <a:gd name="T78" fmla="*/ 2147483647 w 296"/>
              <a:gd name="T79" fmla="*/ 2147483647 h 262"/>
              <a:gd name="T80" fmla="*/ 2147483647 w 296"/>
              <a:gd name="T81" fmla="*/ 2147483647 h 262"/>
              <a:gd name="T82" fmla="*/ 2147483647 w 296"/>
              <a:gd name="T83" fmla="*/ 2147483647 h 262"/>
              <a:gd name="T84" fmla="*/ 2147483647 w 296"/>
              <a:gd name="T85" fmla="*/ 2147483647 h 262"/>
              <a:gd name="T86" fmla="*/ 2147483647 w 296"/>
              <a:gd name="T87" fmla="*/ 2147483647 h 262"/>
              <a:gd name="T88" fmla="*/ 2147483647 w 296"/>
              <a:gd name="T89" fmla="*/ 2147483647 h 262"/>
              <a:gd name="T90" fmla="*/ 2147483647 w 296"/>
              <a:gd name="T91" fmla="*/ 2147483647 h 262"/>
              <a:gd name="T92" fmla="*/ 2147483647 w 296"/>
              <a:gd name="T93" fmla="*/ 2147483647 h 262"/>
              <a:gd name="T94" fmla="*/ 2147483647 w 296"/>
              <a:gd name="T95" fmla="*/ 2147483647 h 262"/>
              <a:gd name="T96" fmla="*/ 2147483647 w 296"/>
              <a:gd name="T97" fmla="*/ 2147483647 h 262"/>
              <a:gd name="T98" fmla="*/ 2147483647 w 296"/>
              <a:gd name="T99" fmla="*/ 2147483647 h 262"/>
              <a:gd name="T100" fmla="*/ 2147483647 w 296"/>
              <a:gd name="T101" fmla="*/ 2147483647 h 262"/>
              <a:gd name="T102" fmla="*/ 2147483647 w 296"/>
              <a:gd name="T103" fmla="*/ 2147483647 h 262"/>
              <a:gd name="T104" fmla="*/ 2147483647 w 296"/>
              <a:gd name="T105" fmla="*/ 2147483647 h 262"/>
              <a:gd name="T106" fmla="*/ 2147483647 w 296"/>
              <a:gd name="T107" fmla="*/ 2147483647 h 262"/>
              <a:gd name="T108" fmla="*/ 2147483647 w 296"/>
              <a:gd name="T109" fmla="*/ 2147483647 h 262"/>
              <a:gd name="T110" fmla="*/ 2147483647 w 296"/>
              <a:gd name="T111" fmla="*/ 2147483647 h 262"/>
              <a:gd name="T112" fmla="*/ 2147483647 w 296"/>
              <a:gd name="T113" fmla="*/ 2147483647 h 262"/>
              <a:gd name="T114" fmla="*/ 2147483647 w 296"/>
              <a:gd name="T115" fmla="*/ 2147483647 h 2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6" h="262">
                <a:moveTo>
                  <a:pt x="215" y="121"/>
                </a:moveTo>
                <a:lnTo>
                  <a:pt x="204" y="93"/>
                </a:lnTo>
                <a:lnTo>
                  <a:pt x="195" y="70"/>
                </a:lnTo>
                <a:lnTo>
                  <a:pt x="180" y="49"/>
                </a:lnTo>
                <a:lnTo>
                  <a:pt x="162" y="27"/>
                </a:lnTo>
                <a:lnTo>
                  <a:pt x="144" y="13"/>
                </a:lnTo>
                <a:lnTo>
                  <a:pt x="126" y="6"/>
                </a:lnTo>
                <a:lnTo>
                  <a:pt x="105" y="0"/>
                </a:lnTo>
                <a:lnTo>
                  <a:pt x="80" y="3"/>
                </a:lnTo>
                <a:lnTo>
                  <a:pt x="57" y="10"/>
                </a:lnTo>
                <a:lnTo>
                  <a:pt x="38" y="25"/>
                </a:lnTo>
                <a:lnTo>
                  <a:pt x="21" y="48"/>
                </a:lnTo>
                <a:lnTo>
                  <a:pt x="9" y="75"/>
                </a:lnTo>
                <a:lnTo>
                  <a:pt x="2" y="111"/>
                </a:lnTo>
                <a:lnTo>
                  <a:pt x="0" y="147"/>
                </a:lnTo>
                <a:lnTo>
                  <a:pt x="6" y="181"/>
                </a:lnTo>
                <a:lnTo>
                  <a:pt x="15" y="210"/>
                </a:lnTo>
                <a:lnTo>
                  <a:pt x="29" y="229"/>
                </a:lnTo>
                <a:lnTo>
                  <a:pt x="51" y="246"/>
                </a:lnTo>
                <a:lnTo>
                  <a:pt x="72" y="256"/>
                </a:lnTo>
                <a:lnTo>
                  <a:pt x="99" y="262"/>
                </a:lnTo>
                <a:lnTo>
                  <a:pt x="125" y="262"/>
                </a:lnTo>
                <a:lnTo>
                  <a:pt x="149" y="256"/>
                </a:lnTo>
                <a:lnTo>
                  <a:pt x="170" y="244"/>
                </a:lnTo>
                <a:lnTo>
                  <a:pt x="185" y="231"/>
                </a:lnTo>
                <a:lnTo>
                  <a:pt x="200" y="210"/>
                </a:lnTo>
                <a:lnTo>
                  <a:pt x="210" y="187"/>
                </a:lnTo>
                <a:lnTo>
                  <a:pt x="215" y="168"/>
                </a:lnTo>
                <a:lnTo>
                  <a:pt x="215" y="160"/>
                </a:lnTo>
                <a:lnTo>
                  <a:pt x="234" y="159"/>
                </a:lnTo>
                <a:lnTo>
                  <a:pt x="239" y="159"/>
                </a:lnTo>
                <a:lnTo>
                  <a:pt x="243" y="160"/>
                </a:lnTo>
                <a:lnTo>
                  <a:pt x="248" y="160"/>
                </a:lnTo>
                <a:lnTo>
                  <a:pt x="252" y="163"/>
                </a:lnTo>
                <a:lnTo>
                  <a:pt x="257" y="163"/>
                </a:lnTo>
                <a:lnTo>
                  <a:pt x="261" y="166"/>
                </a:lnTo>
                <a:lnTo>
                  <a:pt x="266" y="168"/>
                </a:lnTo>
                <a:lnTo>
                  <a:pt x="272" y="169"/>
                </a:lnTo>
                <a:lnTo>
                  <a:pt x="276" y="171"/>
                </a:lnTo>
                <a:lnTo>
                  <a:pt x="281" y="171"/>
                </a:lnTo>
                <a:lnTo>
                  <a:pt x="287" y="169"/>
                </a:lnTo>
                <a:lnTo>
                  <a:pt x="291" y="168"/>
                </a:lnTo>
                <a:lnTo>
                  <a:pt x="294" y="163"/>
                </a:lnTo>
                <a:lnTo>
                  <a:pt x="296" y="159"/>
                </a:lnTo>
                <a:lnTo>
                  <a:pt x="296" y="154"/>
                </a:lnTo>
                <a:lnTo>
                  <a:pt x="296" y="150"/>
                </a:lnTo>
                <a:lnTo>
                  <a:pt x="293" y="145"/>
                </a:lnTo>
                <a:lnTo>
                  <a:pt x="291" y="141"/>
                </a:lnTo>
                <a:lnTo>
                  <a:pt x="287" y="141"/>
                </a:lnTo>
                <a:lnTo>
                  <a:pt x="284" y="136"/>
                </a:lnTo>
                <a:lnTo>
                  <a:pt x="279" y="136"/>
                </a:lnTo>
                <a:lnTo>
                  <a:pt x="275" y="135"/>
                </a:lnTo>
                <a:lnTo>
                  <a:pt x="269" y="133"/>
                </a:lnTo>
                <a:lnTo>
                  <a:pt x="264" y="132"/>
                </a:lnTo>
                <a:lnTo>
                  <a:pt x="260" y="132"/>
                </a:lnTo>
                <a:lnTo>
                  <a:pt x="255" y="130"/>
                </a:lnTo>
                <a:lnTo>
                  <a:pt x="224" y="126"/>
                </a:lnTo>
                <a:lnTo>
                  <a:pt x="215" y="121"/>
                </a:lnTo>
                <a:close/>
              </a:path>
            </a:pathLst>
          </a:custGeom>
          <a:solidFill>
            <a:srgbClr val="000000"/>
          </a:solidFill>
          <a:ln w="9525">
            <a:noFill/>
            <a:round/>
            <a:headEnd/>
            <a:tailEnd/>
          </a:ln>
        </p:spPr>
        <p:txBody>
          <a:bodyPr/>
          <a:lstStyle/>
          <a:p>
            <a:endParaRPr lang="en-US"/>
          </a:p>
        </p:txBody>
      </p:sp>
      <p:sp>
        <p:nvSpPr>
          <p:cNvPr id="12" name="Freeform 50"/>
          <p:cNvSpPr>
            <a:spLocks/>
          </p:cNvSpPr>
          <p:nvPr/>
        </p:nvSpPr>
        <p:spPr bwMode="auto">
          <a:xfrm>
            <a:off x="7643813" y="2046288"/>
            <a:ext cx="231775" cy="174625"/>
          </a:xfrm>
          <a:custGeom>
            <a:avLst/>
            <a:gdLst>
              <a:gd name="T0" fmla="*/ 2147483647 w 296"/>
              <a:gd name="T1" fmla="*/ 2147483647 h 262"/>
              <a:gd name="T2" fmla="*/ 2147483647 w 296"/>
              <a:gd name="T3" fmla="*/ 2147483647 h 262"/>
              <a:gd name="T4" fmla="*/ 2147483647 w 296"/>
              <a:gd name="T5" fmla="*/ 2147483647 h 262"/>
              <a:gd name="T6" fmla="*/ 2147483647 w 296"/>
              <a:gd name="T7" fmla="*/ 2147483647 h 262"/>
              <a:gd name="T8" fmla="*/ 2147483647 w 296"/>
              <a:gd name="T9" fmla="*/ 2147483647 h 262"/>
              <a:gd name="T10" fmla="*/ 2147483647 w 296"/>
              <a:gd name="T11" fmla="*/ 2147483647 h 262"/>
              <a:gd name="T12" fmla="*/ 2147483647 w 296"/>
              <a:gd name="T13" fmla="*/ 2147483647 h 262"/>
              <a:gd name="T14" fmla="*/ 2147483647 w 296"/>
              <a:gd name="T15" fmla="*/ 0 h 262"/>
              <a:gd name="T16" fmla="*/ 2147483647 w 296"/>
              <a:gd name="T17" fmla="*/ 2147483647 h 262"/>
              <a:gd name="T18" fmla="*/ 2147483647 w 296"/>
              <a:gd name="T19" fmla="*/ 2147483647 h 262"/>
              <a:gd name="T20" fmla="*/ 2147483647 w 296"/>
              <a:gd name="T21" fmla="*/ 2147483647 h 262"/>
              <a:gd name="T22" fmla="*/ 2147483647 w 296"/>
              <a:gd name="T23" fmla="*/ 2147483647 h 262"/>
              <a:gd name="T24" fmla="*/ 2147483647 w 296"/>
              <a:gd name="T25" fmla="*/ 2147483647 h 262"/>
              <a:gd name="T26" fmla="*/ 2147483647 w 296"/>
              <a:gd name="T27" fmla="*/ 2147483647 h 262"/>
              <a:gd name="T28" fmla="*/ 0 w 296"/>
              <a:gd name="T29" fmla="*/ 2147483647 h 262"/>
              <a:gd name="T30" fmla="*/ 2147483647 w 296"/>
              <a:gd name="T31" fmla="*/ 2147483647 h 262"/>
              <a:gd name="T32" fmla="*/ 2147483647 w 296"/>
              <a:gd name="T33" fmla="*/ 2147483647 h 262"/>
              <a:gd name="T34" fmla="*/ 2147483647 w 296"/>
              <a:gd name="T35" fmla="*/ 2147483647 h 262"/>
              <a:gd name="T36" fmla="*/ 2147483647 w 296"/>
              <a:gd name="T37" fmla="*/ 2147483647 h 262"/>
              <a:gd name="T38" fmla="*/ 2147483647 w 296"/>
              <a:gd name="T39" fmla="*/ 2147483647 h 262"/>
              <a:gd name="T40" fmla="*/ 2147483647 w 296"/>
              <a:gd name="T41" fmla="*/ 2147483647 h 262"/>
              <a:gd name="T42" fmla="*/ 2147483647 w 296"/>
              <a:gd name="T43" fmla="*/ 2147483647 h 262"/>
              <a:gd name="T44" fmla="*/ 2147483647 w 296"/>
              <a:gd name="T45" fmla="*/ 2147483647 h 262"/>
              <a:gd name="T46" fmla="*/ 2147483647 w 296"/>
              <a:gd name="T47" fmla="*/ 2147483647 h 262"/>
              <a:gd name="T48" fmla="*/ 2147483647 w 296"/>
              <a:gd name="T49" fmla="*/ 2147483647 h 262"/>
              <a:gd name="T50" fmla="*/ 2147483647 w 296"/>
              <a:gd name="T51" fmla="*/ 2147483647 h 262"/>
              <a:gd name="T52" fmla="*/ 2147483647 w 296"/>
              <a:gd name="T53" fmla="*/ 2147483647 h 262"/>
              <a:gd name="T54" fmla="*/ 2147483647 w 296"/>
              <a:gd name="T55" fmla="*/ 2147483647 h 262"/>
              <a:gd name="T56" fmla="*/ 2147483647 w 296"/>
              <a:gd name="T57" fmla="*/ 2147483647 h 262"/>
              <a:gd name="T58" fmla="*/ 2147483647 w 296"/>
              <a:gd name="T59" fmla="*/ 2147483647 h 262"/>
              <a:gd name="T60" fmla="*/ 2147483647 w 296"/>
              <a:gd name="T61" fmla="*/ 2147483647 h 262"/>
              <a:gd name="T62" fmla="*/ 2147483647 w 296"/>
              <a:gd name="T63" fmla="*/ 2147483647 h 262"/>
              <a:gd name="T64" fmla="*/ 2147483647 w 296"/>
              <a:gd name="T65" fmla="*/ 2147483647 h 262"/>
              <a:gd name="T66" fmla="*/ 2147483647 w 296"/>
              <a:gd name="T67" fmla="*/ 2147483647 h 262"/>
              <a:gd name="T68" fmla="*/ 2147483647 w 296"/>
              <a:gd name="T69" fmla="*/ 2147483647 h 262"/>
              <a:gd name="T70" fmla="*/ 2147483647 w 296"/>
              <a:gd name="T71" fmla="*/ 2147483647 h 262"/>
              <a:gd name="T72" fmla="*/ 2147483647 w 296"/>
              <a:gd name="T73" fmla="*/ 2147483647 h 262"/>
              <a:gd name="T74" fmla="*/ 2147483647 w 296"/>
              <a:gd name="T75" fmla="*/ 2147483647 h 262"/>
              <a:gd name="T76" fmla="*/ 2147483647 w 296"/>
              <a:gd name="T77" fmla="*/ 2147483647 h 262"/>
              <a:gd name="T78" fmla="*/ 2147483647 w 296"/>
              <a:gd name="T79" fmla="*/ 2147483647 h 262"/>
              <a:gd name="T80" fmla="*/ 2147483647 w 296"/>
              <a:gd name="T81" fmla="*/ 2147483647 h 262"/>
              <a:gd name="T82" fmla="*/ 2147483647 w 296"/>
              <a:gd name="T83" fmla="*/ 2147483647 h 262"/>
              <a:gd name="T84" fmla="*/ 2147483647 w 296"/>
              <a:gd name="T85" fmla="*/ 2147483647 h 262"/>
              <a:gd name="T86" fmla="*/ 2147483647 w 296"/>
              <a:gd name="T87" fmla="*/ 2147483647 h 262"/>
              <a:gd name="T88" fmla="*/ 2147483647 w 296"/>
              <a:gd name="T89" fmla="*/ 2147483647 h 262"/>
              <a:gd name="T90" fmla="*/ 2147483647 w 296"/>
              <a:gd name="T91" fmla="*/ 2147483647 h 262"/>
              <a:gd name="T92" fmla="*/ 2147483647 w 296"/>
              <a:gd name="T93" fmla="*/ 2147483647 h 262"/>
              <a:gd name="T94" fmla="*/ 2147483647 w 296"/>
              <a:gd name="T95" fmla="*/ 2147483647 h 262"/>
              <a:gd name="T96" fmla="*/ 2147483647 w 296"/>
              <a:gd name="T97" fmla="*/ 2147483647 h 262"/>
              <a:gd name="T98" fmla="*/ 2147483647 w 296"/>
              <a:gd name="T99" fmla="*/ 2147483647 h 262"/>
              <a:gd name="T100" fmla="*/ 2147483647 w 296"/>
              <a:gd name="T101" fmla="*/ 2147483647 h 262"/>
              <a:gd name="T102" fmla="*/ 2147483647 w 296"/>
              <a:gd name="T103" fmla="*/ 2147483647 h 262"/>
              <a:gd name="T104" fmla="*/ 2147483647 w 296"/>
              <a:gd name="T105" fmla="*/ 2147483647 h 262"/>
              <a:gd name="T106" fmla="*/ 2147483647 w 296"/>
              <a:gd name="T107" fmla="*/ 2147483647 h 262"/>
              <a:gd name="T108" fmla="*/ 2147483647 w 296"/>
              <a:gd name="T109" fmla="*/ 2147483647 h 262"/>
              <a:gd name="T110" fmla="*/ 2147483647 w 296"/>
              <a:gd name="T111" fmla="*/ 2147483647 h 262"/>
              <a:gd name="T112" fmla="*/ 2147483647 w 296"/>
              <a:gd name="T113" fmla="*/ 2147483647 h 262"/>
              <a:gd name="T114" fmla="*/ 2147483647 w 296"/>
              <a:gd name="T115" fmla="*/ 2147483647 h 2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6" h="262">
                <a:moveTo>
                  <a:pt x="215" y="121"/>
                </a:moveTo>
                <a:lnTo>
                  <a:pt x="204" y="93"/>
                </a:lnTo>
                <a:lnTo>
                  <a:pt x="195" y="70"/>
                </a:lnTo>
                <a:lnTo>
                  <a:pt x="180" y="49"/>
                </a:lnTo>
                <a:lnTo>
                  <a:pt x="162" y="27"/>
                </a:lnTo>
                <a:lnTo>
                  <a:pt x="144" y="13"/>
                </a:lnTo>
                <a:lnTo>
                  <a:pt x="126" y="6"/>
                </a:lnTo>
                <a:lnTo>
                  <a:pt x="105" y="0"/>
                </a:lnTo>
                <a:lnTo>
                  <a:pt x="80" y="3"/>
                </a:lnTo>
                <a:lnTo>
                  <a:pt x="57" y="10"/>
                </a:lnTo>
                <a:lnTo>
                  <a:pt x="38" y="25"/>
                </a:lnTo>
                <a:lnTo>
                  <a:pt x="21" y="48"/>
                </a:lnTo>
                <a:lnTo>
                  <a:pt x="9" y="75"/>
                </a:lnTo>
                <a:lnTo>
                  <a:pt x="2" y="111"/>
                </a:lnTo>
                <a:lnTo>
                  <a:pt x="0" y="147"/>
                </a:lnTo>
                <a:lnTo>
                  <a:pt x="6" y="181"/>
                </a:lnTo>
                <a:lnTo>
                  <a:pt x="15" y="210"/>
                </a:lnTo>
                <a:lnTo>
                  <a:pt x="29" y="229"/>
                </a:lnTo>
                <a:lnTo>
                  <a:pt x="51" y="246"/>
                </a:lnTo>
                <a:lnTo>
                  <a:pt x="72" y="256"/>
                </a:lnTo>
                <a:lnTo>
                  <a:pt x="99" y="262"/>
                </a:lnTo>
                <a:lnTo>
                  <a:pt x="125" y="262"/>
                </a:lnTo>
                <a:lnTo>
                  <a:pt x="149" y="256"/>
                </a:lnTo>
                <a:lnTo>
                  <a:pt x="170" y="244"/>
                </a:lnTo>
                <a:lnTo>
                  <a:pt x="185" y="231"/>
                </a:lnTo>
                <a:lnTo>
                  <a:pt x="200" y="210"/>
                </a:lnTo>
                <a:lnTo>
                  <a:pt x="210" y="187"/>
                </a:lnTo>
                <a:lnTo>
                  <a:pt x="215" y="168"/>
                </a:lnTo>
                <a:lnTo>
                  <a:pt x="215" y="160"/>
                </a:lnTo>
                <a:lnTo>
                  <a:pt x="234" y="159"/>
                </a:lnTo>
                <a:lnTo>
                  <a:pt x="239" y="159"/>
                </a:lnTo>
                <a:lnTo>
                  <a:pt x="243" y="160"/>
                </a:lnTo>
                <a:lnTo>
                  <a:pt x="248" y="160"/>
                </a:lnTo>
                <a:lnTo>
                  <a:pt x="252" y="163"/>
                </a:lnTo>
                <a:lnTo>
                  <a:pt x="257" y="163"/>
                </a:lnTo>
                <a:lnTo>
                  <a:pt x="261" y="166"/>
                </a:lnTo>
                <a:lnTo>
                  <a:pt x="266" y="168"/>
                </a:lnTo>
                <a:lnTo>
                  <a:pt x="272" y="169"/>
                </a:lnTo>
                <a:lnTo>
                  <a:pt x="276" y="171"/>
                </a:lnTo>
                <a:lnTo>
                  <a:pt x="281" y="171"/>
                </a:lnTo>
                <a:lnTo>
                  <a:pt x="287" y="169"/>
                </a:lnTo>
                <a:lnTo>
                  <a:pt x="291" y="168"/>
                </a:lnTo>
                <a:lnTo>
                  <a:pt x="294" y="163"/>
                </a:lnTo>
                <a:lnTo>
                  <a:pt x="296" y="159"/>
                </a:lnTo>
                <a:lnTo>
                  <a:pt x="296" y="154"/>
                </a:lnTo>
                <a:lnTo>
                  <a:pt x="296" y="150"/>
                </a:lnTo>
                <a:lnTo>
                  <a:pt x="293" y="145"/>
                </a:lnTo>
                <a:lnTo>
                  <a:pt x="291" y="141"/>
                </a:lnTo>
                <a:lnTo>
                  <a:pt x="287" y="141"/>
                </a:lnTo>
                <a:lnTo>
                  <a:pt x="284" y="136"/>
                </a:lnTo>
                <a:lnTo>
                  <a:pt x="279" y="136"/>
                </a:lnTo>
                <a:lnTo>
                  <a:pt x="275" y="135"/>
                </a:lnTo>
                <a:lnTo>
                  <a:pt x="269" y="133"/>
                </a:lnTo>
                <a:lnTo>
                  <a:pt x="264" y="132"/>
                </a:lnTo>
                <a:lnTo>
                  <a:pt x="260" y="132"/>
                </a:lnTo>
                <a:lnTo>
                  <a:pt x="255" y="130"/>
                </a:lnTo>
                <a:lnTo>
                  <a:pt x="224" y="126"/>
                </a:lnTo>
                <a:lnTo>
                  <a:pt x="215" y="121"/>
                </a:lnTo>
                <a:close/>
              </a:path>
            </a:pathLst>
          </a:custGeom>
          <a:solidFill>
            <a:srgbClr val="000000"/>
          </a:solidFill>
          <a:ln w="9525">
            <a:noFill/>
            <a:round/>
            <a:headEnd/>
            <a:tailEnd/>
          </a:ln>
        </p:spPr>
        <p:txBody>
          <a:bodyPr/>
          <a:lstStyle/>
          <a:p>
            <a:endParaRPr lang="en-US"/>
          </a:p>
        </p:txBody>
      </p:sp>
      <p:sp>
        <p:nvSpPr>
          <p:cNvPr id="13" name="Freeform 16"/>
          <p:cNvSpPr>
            <a:spLocks/>
          </p:cNvSpPr>
          <p:nvPr/>
        </p:nvSpPr>
        <p:spPr bwMode="auto">
          <a:xfrm>
            <a:off x="7259638" y="2084388"/>
            <a:ext cx="231775" cy="174625"/>
          </a:xfrm>
          <a:custGeom>
            <a:avLst/>
            <a:gdLst>
              <a:gd name="T0" fmla="*/ 2147483647 w 296"/>
              <a:gd name="T1" fmla="*/ 2147483647 h 262"/>
              <a:gd name="T2" fmla="*/ 2147483647 w 296"/>
              <a:gd name="T3" fmla="*/ 2147483647 h 262"/>
              <a:gd name="T4" fmla="*/ 2147483647 w 296"/>
              <a:gd name="T5" fmla="*/ 2147483647 h 262"/>
              <a:gd name="T6" fmla="*/ 2147483647 w 296"/>
              <a:gd name="T7" fmla="*/ 2147483647 h 262"/>
              <a:gd name="T8" fmla="*/ 2147483647 w 296"/>
              <a:gd name="T9" fmla="*/ 2147483647 h 262"/>
              <a:gd name="T10" fmla="*/ 2147483647 w 296"/>
              <a:gd name="T11" fmla="*/ 2147483647 h 262"/>
              <a:gd name="T12" fmla="*/ 2147483647 w 296"/>
              <a:gd name="T13" fmla="*/ 2147483647 h 262"/>
              <a:gd name="T14" fmla="*/ 2147483647 w 296"/>
              <a:gd name="T15" fmla="*/ 0 h 262"/>
              <a:gd name="T16" fmla="*/ 2147483647 w 296"/>
              <a:gd name="T17" fmla="*/ 2147483647 h 262"/>
              <a:gd name="T18" fmla="*/ 2147483647 w 296"/>
              <a:gd name="T19" fmla="*/ 2147483647 h 262"/>
              <a:gd name="T20" fmla="*/ 2147483647 w 296"/>
              <a:gd name="T21" fmla="*/ 2147483647 h 262"/>
              <a:gd name="T22" fmla="*/ 2147483647 w 296"/>
              <a:gd name="T23" fmla="*/ 2147483647 h 262"/>
              <a:gd name="T24" fmla="*/ 2147483647 w 296"/>
              <a:gd name="T25" fmla="*/ 2147483647 h 262"/>
              <a:gd name="T26" fmla="*/ 2147483647 w 296"/>
              <a:gd name="T27" fmla="*/ 2147483647 h 262"/>
              <a:gd name="T28" fmla="*/ 0 w 296"/>
              <a:gd name="T29" fmla="*/ 2147483647 h 262"/>
              <a:gd name="T30" fmla="*/ 2147483647 w 296"/>
              <a:gd name="T31" fmla="*/ 2147483647 h 262"/>
              <a:gd name="T32" fmla="*/ 2147483647 w 296"/>
              <a:gd name="T33" fmla="*/ 2147483647 h 262"/>
              <a:gd name="T34" fmla="*/ 2147483647 w 296"/>
              <a:gd name="T35" fmla="*/ 2147483647 h 262"/>
              <a:gd name="T36" fmla="*/ 2147483647 w 296"/>
              <a:gd name="T37" fmla="*/ 2147483647 h 262"/>
              <a:gd name="T38" fmla="*/ 2147483647 w 296"/>
              <a:gd name="T39" fmla="*/ 2147483647 h 262"/>
              <a:gd name="T40" fmla="*/ 2147483647 w 296"/>
              <a:gd name="T41" fmla="*/ 2147483647 h 262"/>
              <a:gd name="T42" fmla="*/ 2147483647 w 296"/>
              <a:gd name="T43" fmla="*/ 2147483647 h 262"/>
              <a:gd name="T44" fmla="*/ 2147483647 w 296"/>
              <a:gd name="T45" fmla="*/ 2147483647 h 262"/>
              <a:gd name="T46" fmla="*/ 2147483647 w 296"/>
              <a:gd name="T47" fmla="*/ 2147483647 h 262"/>
              <a:gd name="T48" fmla="*/ 2147483647 w 296"/>
              <a:gd name="T49" fmla="*/ 2147483647 h 262"/>
              <a:gd name="T50" fmla="*/ 2147483647 w 296"/>
              <a:gd name="T51" fmla="*/ 2147483647 h 262"/>
              <a:gd name="T52" fmla="*/ 2147483647 w 296"/>
              <a:gd name="T53" fmla="*/ 2147483647 h 262"/>
              <a:gd name="T54" fmla="*/ 2147483647 w 296"/>
              <a:gd name="T55" fmla="*/ 2147483647 h 262"/>
              <a:gd name="T56" fmla="*/ 2147483647 w 296"/>
              <a:gd name="T57" fmla="*/ 2147483647 h 262"/>
              <a:gd name="T58" fmla="*/ 2147483647 w 296"/>
              <a:gd name="T59" fmla="*/ 2147483647 h 262"/>
              <a:gd name="T60" fmla="*/ 2147483647 w 296"/>
              <a:gd name="T61" fmla="*/ 2147483647 h 262"/>
              <a:gd name="T62" fmla="*/ 2147483647 w 296"/>
              <a:gd name="T63" fmla="*/ 2147483647 h 262"/>
              <a:gd name="T64" fmla="*/ 2147483647 w 296"/>
              <a:gd name="T65" fmla="*/ 2147483647 h 262"/>
              <a:gd name="T66" fmla="*/ 2147483647 w 296"/>
              <a:gd name="T67" fmla="*/ 2147483647 h 262"/>
              <a:gd name="T68" fmla="*/ 2147483647 w 296"/>
              <a:gd name="T69" fmla="*/ 2147483647 h 262"/>
              <a:gd name="T70" fmla="*/ 2147483647 w 296"/>
              <a:gd name="T71" fmla="*/ 2147483647 h 262"/>
              <a:gd name="T72" fmla="*/ 2147483647 w 296"/>
              <a:gd name="T73" fmla="*/ 2147483647 h 262"/>
              <a:gd name="T74" fmla="*/ 2147483647 w 296"/>
              <a:gd name="T75" fmla="*/ 2147483647 h 262"/>
              <a:gd name="T76" fmla="*/ 2147483647 w 296"/>
              <a:gd name="T77" fmla="*/ 2147483647 h 262"/>
              <a:gd name="T78" fmla="*/ 2147483647 w 296"/>
              <a:gd name="T79" fmla="*/ 2147483647 h 262"/>
              <a:gd name="T80" fmla="*/ 2147483647 w 296"/>
              <a:gd name="T81" fmla="*/ 2147483647 h 262"/>
              <a:gd name="T82" fmla="*/ 2147483647 w 296"/>
              <a:gd name="T83" fmla="*/ 2147483647 h 262"/>
              <a:gd name="T84" fmla="*/ 2147483647 w 296"/>
              <a:gd name="T85" fmla="*/ 2147483647 h 262"/>
              <a:gd name="T86" fmla="*/ 2147483647 w 296"/>
              <a:gd name="T87" fmla="*/ 2147483647 h 262"/>
              <a:gd name="T88" fmla="*/ 2147483647 w 296"/>
              <a:gd name="T89" fmla="*/ 2147483647 h 262"/>
              <a:gd name="T90" fmla="*/ 2147483647 w 296"/>
              <a:gd name="T91" fmla="*/ 2147483647 h 262"/>
              <a:gd name="T92" fmla="*/ 2147483647 w 296"/>
              <a:gd name="T93" fmla="*/ 2147483647 h 262"/>
              <a:gd name="T94" fmla="*/ 2147483647 w 296"/>
              <a:gd name="T95" fmla="*/ 2147483647 h 262"/>
              <a:gd name="T96" fmla="*/ 2147483647 w 296"/>
              <a:gd name="T97" fmla="*/ 2147483647 h 262"/>
              <a:gd name="T98" fmla="*/ 2147483647 w 296"/>
              <a:gd name="T99" fmla="*/ 2147483647 h 262"/>
              <a:gd name="T100" fmla="*/ 2147483647 w 296"/>
              <a:gd name="T101" fmla="*/ 2147483647 h 262"/>
              <a:gd name="T102" fmla="*/ 2147483647 w 296"/>
              <a:gd name="T103" fmla="*/ 2147483647 h 262"/>
              <a:gd name="T104" fmla="*/ 2147483647 w 296"/>
              <a:gd name="T105" fmla="*/ 2147483647 h 262"/>
              <a:gd name="T106" fmla="*/ 2147483647 w 296"/>
              <a:gd name="T107" fmla="*/ 2147483647 h 262"/>
              <a:gd name="T108" fmla="*/ 2147483647 w 296"/>
              <a:gd name="T109" fmla="*/ 2147483647 h 262"/>
              <a:gd name="T110" fmla="*/ 2147483647 w 296"/>
              <a:gd name="T111" fmla="*/ 2147483647 h 262"/>
              <a:gd name="T112" fmla="*/ 2147483647 w 296"/>
              <a:gd name="T113" fmla="*/ 2147483647 h 262"/>
              <a:gd name="T114" fmla="*/ 2147483647 w 296"/>
              <a:gd name="T115" fmla="*/ 2147483647 h 26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6" h="262">
                <a:moveTo>
                  <a:pt x="215" y="121"/>
                </a:moveTo>
                <a:lnTo>
                  <a:pt x="204" y="93"/>
                </a:lnTo>
                <a:lnTo>
                  <a:pt x="195" y="70"/>
                </a:lnTo>
                <a:lnTo>
                  <a:pt x="180" y="49"/>
                </a:lnTo>
                <a:lnTo>
                  <a:pt x="162" y="27"/>
                </a:lnTo>
                <a:lnTo>
                  <a:pt x="144" y="13"/>
                </a:lnTo>
                <a:lnTo>
                  <a:pt x="126" y="6"/>
                </a:lnTo>
                <a:lnTo>
                  <a:pt x="105" y="0"/>
                </a:lnTo>
                <a:lnTo>
                  <a:pt x="80" y="3"/>
                </a:lnTo>
                <a:lnTo>
                  <a:pt x="57" y="10"/>
                </a:lnTo>
                <a:lnTo>
                  <a:pt x="38" y="25"/>
                </a:lnTo>
                <a:lnTo>
                  <a:pt x="21" y="48"/>
                </a:lnTo>
                <a:lnTo>
                  <a:pt x="9" y="75"/>
                </a:lnTo>
                <a:lnTo>
                  <a:pt x="2" y="111"/>
                </a:lnTo>
                <a:lnTo>
                  <a:pt x="0" y="147"/>
                </a:lnTo>
                <a:lnTo>
                  <a:pt x="6" y="181"/>
                </a:lnTo>
                <a:lnTo>
                  <a:pt x="15" y="210"/>
                </a:lnTo>
                <a:lnTo>
                  <a:pt x="29" y="229"/>
                </a:lnTo>
                <a:lnTo>
                  <a:pt x="51" y="246"/>
                </a:lnTo>
                <a:lnTo>
                  <a:pt x="72" y="256"/>
                </a:lnTo>
                <a:lnTo>
                  <a:pt x="99" y="262"/>
                </a:lnTo>
                <a:lnTo>
                  <a:pt x="125" y="262"/>
                </a:lnTo>
                <a:lnTo>
                  <a:pt x="149" y="256"/>
                </a:lnTo>
                <a:lnTo>
                  <a:pt x="170" y="244"/>
                </a:lnTo>
                <a:lnTo>
                  <a:pt x="185" y="231"/>
                </a:lnTo>
                <a:lnTo>
                  <a:pt x="200" y="210"/>
                </a:lnTo>
                <a:lnTo>
                  <a:pt x="210" y="187"/>
                </a:lnTo>
                <a:lnTo>
                  <a:pt x="215" y="168"/>
                </a:lnTo>
                <a:lnTo>
                  <a:pt x="215" y="160"/>
                </a:lnTo>
                <a:lnTo>
                  <a:pt x="234" y="159"/>
                </a:lnTo>
                <a:lnTo>
                  <a:pt x="239" y="159"/>
                </a:lnTo>
                <a:lnTo>
                  <a:pt x="243" y="160"/>
                </a:lnTo>
                <a:lnTo>
                  <a:pt x="248" y="160"/>
                </a:lnTo>
                <a:lnTo>
                  <a:pt x="252" y="163"/>
                </a:lnTo>
                <a:lnTo>
                  <a:pt x="257" y="163"/>
                </a:lnTo>
                <a:lnTo>
                  <a:pt x="261" y="166"/>
                </a:lnTo>
                <a:lnTo>
                  <a:pt x="266" y="168"/>
                </a:lnTo>
                <a:lnTo>
                  <a:pt x="272" y="169"/>
                </a:lnTo>
                <a:lnTo>
                  <a:pt x="276" y="171"/>
                </a:lnTo>
                <a:lnTo>
                  <a:pt x="281" y="171"/>
                </a:lnTo>
                <a:lnTo>
                  <a:pt x="287" y="169"/>
                </a:lnTo>
                <a:lnTo>
                  <a:pt x="291" y="168"/>
                </a:lnTo>
                <a:lnTo>
                  <a:pt x="294" y="163"/>
                </a:lnTo>
                <a:lnTo>
                  <a:pt x="296" y="159"/>
                </a:lnTo>
                <a:lnTo>
                  <a:pt x="296" y="154"/>
                </a:lnTo>
                <a:lnTo>
                  <a:pt x="296" y="150"/>
                </a:lnTo>
                <a:lnTo>
                  <a:pt x="293" y="145"/>
                </a:lnTo>
                <a:lnTo>
                  <a:pt x="291" y="141"/>
                </a:lnTo>
                <a:lnTo>
                  <a:pt x="287" y="141"/>
                </a:lnTo>
                <a:lnTo>
                  <a:pt x="284" y="136"/>
                </a:lnTo>
                <a:lnTo>
                  <a:pt x="279" y="136"/>
                </a:lnTo>
                <a:lnTo>
                  <a:pt x="275" y="135"/>
                </a:lnTo>
                <a:lnTo>
                  <a:pt x="269" y="133"/>
                </a:lnTo>
                <a:lnTo>
                  <a:pt x="264" y="132"/>
                </a:lnTo>
                <a:lnTo>
                  <a:pt x="260" y="132"/>
                </a:lnTo>
                <a:lnTo>
                  <a:pt x="255" y="130"/>
                </a:lnTo>
                <a:lnTo>
                  <a:pt x="224" y="126"/>
                </a:lnTo>
                <a:lnTo>
                  <a:pt x="215" y="121"/>
                </a:lnTo>
                <a:close/>
              </a:path>
            </a:pathLst>
          </a:custGeom>
          <a:solidFill>
            <a:srgbClr val="000000"/>
          </a:solidFill>
          <a:ln w="9525">
            <a:noFill/>
            <a:round/>
            <a:headEnd/>
            <a:tailEnd/>
          </a:ln>
        </p:spPr>
        <p:txBody>
          <a:bodyPr/>
          <a:lstStyle/>
          <a:p>
            <a:endParaRPr lang="en-US"/>
          </a:p>
        </p:txBody>
      </p:sp>
      <p:grpSp>
        <p:nvGrpSpPr>
          <p:cNvPr id="14" name="Group 38"/>
          <p:cNvGrpSpPr>
            <a:grpSpLocks/>
          </p:cNvGrpSpPr>
          <p:nvPr/>
        </p:nvGrpSpPr>
        <p:grpSpPr bwMode="auto">
          <a:xfrm>
            <a:off x="7221538" y="2238375"/>
            <a:ext cx="315912" cy="307975"/>
            <a:chOff x="2511" y="1620"/>
            <a:chExt cx="468" cy="475"/>
          </a:xfrm>
        </p:grpSpPr>
        <p:sp>
          <p:nvSpPr>
            <p:cNvPr id="37905" name="Freeform 39"/>
            <p:cNvSpPr>
              <a:spLocks/>
            </p:cNvSpPr>
            <p:nvPr/>
          </p:nvSpPr>
          <p:spPr bwMode="auto">
            <a:xfrm>
              <a:off x="2511" y="1620"/>
              <a:ext cx="468" cy="475"/>
            </a:xfrm>
            <a:custGeom>
              <a:avLst/>
              <a:gdLst>
                <a:gd name="T0" fmla="*/ 36 w 468"/>
                <a:gd name="T1" fmla="*/ 58 h 475"/>
                <a:gd name="T2" fmla="*/ 99 w 468"/>
                <a:gd name="T3" fmla="*/ 58 h 475"/>
                <a:gd name="T4" fmla="*/ 158 w 468"/>
                <a:gd name="T5" fmla="*/ 55 h 475"/>
                <a:gd name="T6" fmla="*/ 245 w 468"/>
                <a:gd name="T7" fmla="*/ 34 h 475"/>
                <a:gd name="T8" fmla="*/ 312 w 468"/>
                <a:gd name="T9" fmla="*/ 12 h 475"/>
                <a:gd name="T10" fmla="*/ 348 w 468"/>
                <a:gd name="T11" fmla="*/ 1 h 475"/>
                <a:gd name="T12" fmla="*/ 368 w 468"/>
                <a:gd name="T13" fmla="*/ 0 h 475"/>
                <a:gd name="T14" fmla="*/ 381 w 468"/>
                <a:gd name="T15" fmla="*/ 7 h 475"/>
                <a:gd name="T16" fmla="*/ 392 w 468"/>
                <a:gd name="T17" fmla="*/ 45 h 475"/>
                <a:gd name="T18" fmla="*/ 410 w 468"/>
                <a:gd name="T19" fmla="*/ 142 h 475"/>
                <a:gd name="T20" fmla="*/ 413 w 468"/>
                <a:gd name="T21" fmla="*/ 147 h 475"/>
                <a:gd name="T22" fmla="*/ 435 w 468"/>
                <a:gd name="T23" fmla="*/ 252 h 475"/>
                <a:gd name="T24" fmla="*/ 461 w 468"/>
                <a:gd name="T25" fmla="*/ 367 h 475"/>
                <a:gd name="T26" fmla="*/ 468 w 468"/>
                <a:gd name="T27" fmla="*/ 406 h 475"/>
                <a:gd name="T28" fmla="*/ 467 w 468"/>
                <a:gd name="T29" fmla="*/ 421 h 475"/>
                <a:gd name="T30" fmla="*/ 452 w 468"/>
                <a:gd name="T31" fmla="*/ 436 h 475"/>
                <a:gd name="T32" fmla="*/ 446 w 468"/>
                <a:gd name="T33" fmla="*/ 436 h 475"/>
                <a:gd name="T34" fmla="*/ 419 w 468"/>
                <a:gd name="T35" fmla="*/ 441 h 475"/>
                <a:gd name="T36" fmla="*/ 308 w 468"/>
                <a:gd name="T37" fmla="*/ 441 h 475"/>
                <a:gd name="T38" fmla="*/ 303 w 468"/>
                <a:gd name="T39" fmla="*/ 444 h 475"/>
                <a:gd name="T40" fmla="*/ 206 w 468"/>
                <a:gd name="T41" fmla="*/ 456 h 475"/>
                <a:gd name="T42" fmla="*/ 134 w 468"/>
                <a:gd name="T43" fmla="*/ 469 h 475"/>
                <a:gd name="T44" fmla="*/ 81 w 468"/>
                <a:gd name="T45" fmla="*/ 474 h 475"/>
                <a:gd name="T46" fmla="*/ 77 w 468"/>
                <a:gd name="T47" fmla="*/ 475 h 475"/>
                <a:gd name="T48" fmla="*/ 50 w 468"/>
                <a:gd name="T49" fmla="*/ 471 h 475"/>
                <a:gd name="T50" fmla="*/ 41 w 468"/>
                <a:gd name="T51" fmla="*/ 459 h 475"/>
                <a:gd name="T52" fmla="*/ 35 w 468"/>
                <a:gd name="T53" fmla="*/ 418 h 475"/>
                <a:gd name="T54" fmla="*/ 29 w 468"/>
                <a:gd name="T55" fmla="*/ 331 h 475"/>
                <a:gd name="T56" fmla="*/ 17 w 468"/>
                <a:gd name="T57" fmla="*/ 219 h 475"/>
                <a:gd name="T58" fmla="*/ 0 w 468"/>
                <a:gd name="T59" fmla="*/ 84 h 475"/>
                <a:gd name="T60" fmla="*/ 0 w 468"/>
                <a:gd name="T61" fmla="*/ 66 h 475"/>
                <a:gd name="T62" fmla="*/ 14 w 468"/>
                <a:gd name="T63" fmla="*/ 57 h 475"/>
                <a:gd name="T64" fmla="*/ 36 w 468"/>
                <a:gd name="T65" fmla="*/ 58 h 4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8" h="475">
                  <a:moveTo>
                    <a:pt x="36" y="58"/>
                  </a:moveTo>
                  <a:lnTo>
                    <a:pt x="99" y="58"/>
                  </a:lnTo>
                  <a:lnTo>
                    <a:pt x="158" y="55"/>
                  </a:lnTo>
                  <a:lnTo>
                    <a:pt x="245" y="34"/>
                  </a:lnTo>
                  <a:lnTo>
                    <a:pt x="312" y="12"/>
                  </a:lnTo>
                  <a:lnTo>
                    <a:pt x="348" y="1"/>
                  </a:lnTo>
                  <a:lnTo>
                    <a:pt x="368" y="0"/>
                  </a:lnTo>
                  <a:lnTo>
                    <a:pt x="381" y="7"/>
                  </a:lnTo>
                  <a:lnTo>
                    <a:pt x="392" y="45"/>
                  </a:lnTo>
                  <a:lnTo>
                    <a:pt x="410" y="142"/>
                  </a:lnTo>
                  <a:lnTo>
                    <a:pt x="413" y="147"/>
                  </a:lnTo>
                  <a:lnTo>
                    <a:pt x="435" y="252"/>
                  </a:lnTo>
                  <a:lnTo>
                    <a:pt x="461" y="367"/>
                  </a:lnTo>
                  <a:lnTo>
                    <a:pt x="468" y="406"/>
                  </a:lnTo>
                  <a:lnTo>
                    <a:pt x="467" y="421"/>
                  </a:lnTo>
                  <a:lnTo>
                    <a:pt x="452" y="436"/>
                  </a:lnTo>
                  <a:lnTo>
                    <a:pt x="446" y="436"/>
                  </a:lnTo>
                  <a:lnTo>
                    <a:pt x="419" y="441"/>
                  </a:lnTo>
                  <a:lnTo>
                    <a:pt x="308" y="441"/>
                  </a:lnTo>
                  <a:lnTo>
                    <a:pt x="303" y="444"/>
                  </a:lnTo>
                  <a:lnTo>
                    <a:pt x="206" y="456"/>
                  </a:lnTo>
                  <a:lnTo>
                    <a:pt x="134" y="469"/>
                  </a:lnTo>
                  <a:lnTo>
                    <a:pt x="81" y="474"/>
                  </a:lnTo>
                  <a:lnTo>
                    <a:pt x="77" y="475"/>
                  </a:lnTo>
                  <a:lnTo>
                    <a:pt x="50" y="471"/>
                  </a:lnTo>
                  <a:lnTo>
                    <a:pt x="41" y="459"/>
                  </a:lnTo>
                  <a:lnTo>
                    <a:pt x="35" y="418"/>
                  </a:lnTo>
                  <a:lnTo>
                    <a:pt x="29" y="331"/>
                  </a:lnTo>
                  <a:lnTo>
                    <a:pt x="17" y="219"/>
                  </a:lnTo>
                  <a:lnTo>
                    <a:pt x="0" y="84"/>
                  </a:lnTo>
                  <a:lnTo>
                    <a:pt x="0" y="66"/>
                  </a:lnTo>
                  <a:lnTo>
                    <a:pt x="14" y="57"/>
                  </a:lnTo>
                  <a:lnTo>
                    <a:pt x="36" y="58"/>
                  </a:lnTo>
                  <a:close/>
                </a:path>
              </a:pathLst>
            </a:custGeom>
            <a:solidFill>
              <a:srgbClr val="000000"/>
            </a:solidFill>
            <a:ln w="9525">
              <a:noFill/>
              <a:round/>
              <a:headEnd/>
              <a:tailEnd/>
            </a:ln>
          </p:spPr>
          <p:txBody>
            <a:bodyPr/>
            <a:lstStyle/>
            <a:p>
              <a:endParaRPr lang="en-US"/>
            </a:p>
          </p:txBody>
        </p:sp>
        <p:sp>
          <p:nvSpPr>
            <p:cNvPr id="37906" name="Freeform 40"/>
            <p:cNvSpPr>
              <a:spLocks/>
            </p:cNvSpPr>
            <p:nvPr/>
          </p:nvSpPr>
          <p:spPr bwMode="auto">
            <a:xfrm>
              <a:off x="2534" y="1645"/>
              <a:ext cx="417" cy="425"/>
            </a:xfrm>
            <a:custGeom>
              <a:avLst/>
              <a:gdLst>
                <a:gd name="T0" fmla="*/ 0 w 417"/>
                <a:gd name="T1" fmla="*/ 54 h 425"/>
                <a:gd name="T2" fmla="*/ 66 w 417"/>
                <a:gd name="T3" fmla="*/ 51 h 425"/>
                <a:gd name="T4" fmla="*/ 138 w 417"/>
                <a:gd name="T5" fmla="*/ 51 h 425"/>
                <a:gd name="T6" fmla="*/ 195 w 417"/>
                <a:gd name="T7" fmla="*/ 42 h 425"/>
                <a:gd name="T8" fmla="*/ 258 w 417"/>
                <a:gd name="T9" fmla="*/ 23 h 425"/>
                <a:gd name="T10" fmla="*/ 322 w 417"/>
                <a:gd name="T11" fmla="*/ 0 h 425"/>
                <a:gd name="T12" fmla="*/ 333 w 417"/>
                <a:gd name="T13" fmla="*/ 0 h 425"/>
                <a:gd name="T14" fmla="*/ 348 w 417"/>
                <a:gd name="T15" fmla="*/ 9 h 425"/>
                <a:gd name="T16" fmla="*/ 364 w 417"/>
                <a:gd name="T17" fmla="*/ 107 h 425"/>
                <a:gd name="T18" fmla="*/ 381 w 417"/>
                <a:gd name="T19" fmla="*/ 183 h 425"/>
                <a:gd name="T20" fmla="*/ 397 w 417"/>
                <a:gd name="T21" fmla="*/ 257 h 425"/>
                <a:gd name="T22" fmla="*/ 417 w 417"/>
                <a:gd name="T23" fmla="*/ 359 h 425"/>
                <a:gd name="T24" fmla="*/ 417 w 417"/>
                <a:gd name="T25" fmla="*/ 380 h 425"/>
                <a:gd name="T26" fmla="*/ 408 w 417"/>
                <a:gd name="T27" fmla="*/ 390 h 425"/>
                <a:gd name="T28" fmla="*/ 373 w 417"/>
                <a:gd name="T29" fmla="*/ 395 h 425"/>
                <a:gd name="T30" fmla="*/ 274 w 417"/>
                <a:gd name="T31" fmla="*/ 395 h 425"/>
                <a:gd name="T32" fmla="*/ 270 w 417"/>
                <a:gd name="T33" fmla="*/ 396 h 425"/>
                <a:gd name="T34" fmla="*/ 204 w 417"/>
                <a:gd name="T35" fmla="*/ 405 h 425"/>
                <a:gd name="T36" fmla="*/ 198 w 417"/>
                <a:gd name="T37" fmla="*/ 408 h 425"/>
                <a:gd name="T38" fmla="*/ 118 w 417"/>
                <a:gd name="T39" fmla="*/ 419 h 425"/>
                <a:gd name="T40" fmla="*/ 57 w 417"/>
                <a:gd name="T41" fmla="*/ 425 h 425"/>
                <a:gd name="T42" fmla="*/ 42 w 417"/>
                <a:gd name="T43" fmla="*/ 420 h 425"/>
                <a:gd name="T44" fmla="*/ 37 w 417"/>
                <a:gd name="T45" fmla="*/ 419 h 425"/>
                <a:gd name="T46" fmla="*/ 31 w 417"/>
                <a:gd name="T47" fmla="*/ 389 h 425"/>
                <a:gd name="T48" fmla="*/ 24 w 417"/>
                <a:gd name="T49" fmla="*/ 252 h 425"/>
                <a:gd name="T50" fmla="*/ 19 w 417"/>
                <a:gd name="T51" fmla="*/ 170 h 425"/>
                <a:gd name="T52" fmla="*/ 3 w 417"/>
                <a:gd name="T53" fmla="*/ 90 h 425"/>
                <a:gd name="T54" fmla="*/ 0 w 417"/>
                <a:gd name="T55" fmla="*/ 54 h 4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7" h="425">
                  <a:moveTo>
                    <a:pt x="0" y="54"/>
                  </a:moveTo>
                  <a:lnTo>
                    <a:pt x="66" y="51"/>
                  </a:lnTo>
                  <a:lnTo>
                    <a:pt x="138" y="51"/>
                  </a:lnTo>
                  <a:lnTo>
                    <a:pt x="195" y="42"/>
                  </a:lnTo>
                  <a:lnTo>
                    <a:pt x="258" y="23"/>
                  </a:lnTo>
                  <a:lnTo>
                    <a:pt x="322" y="0"/>
                  </a:lnTo>
                  <a:lnTo>
                    <a:pt x="333" y="0"/>
                  </a:lnTo>
                  <a:lnTo>
                    <a:pt x="348" y="9"/>
                  </a:lnTo>
                  <a:lnTo>
                    <a:pt x="364" y="107"/>
                  </a:lnTo>
                  <a:lnTo>
                    <a:pt x="381" y="183"/>
                  </a:lnTo>
                  <a:lnTo>
                    <a:pt x="397" y="257"/>
                  </a:lnTo>
                  <a:lnTo>
                    <a:pt x="417" y="359"/>
                  </a:lnTo>
                  <a:lnTo>
                    <a:pt x="417" y="380"/>
                  </a:lnTo>
                  <a:lnTo>
                    <a:pt x="408" y="390"/>
                  </a:lnTo>
                  <a:lnTo>
                    <a:pt x="373" y="395"/>
                  </a:lnTo>
                  <a:lnTo>
                    <a:pt x="274" y="395"/>
                  </a:lnTo>
                  <a:lnTo>
                    <a:pt x="270" y="396"/>
                  </a:lnTo>
                  <a:lnTo>
                    <a:pt x="204" y="405"/>
                  </a:lnTo>
                  <a:lnTo>
                    <a:pt x="198" y="408"/>
                  </a:lnTo>
                  <a:lnTo>
                    <a:pt x="118" y="419"/>
                  </a:lnTo>
                  <a:lnTo>
                    <a:pt x="57" y="425"/>
                  </a:lnTo>
                  <a:lnTo>
                    <a:pt x="42" y="420"/>
                  </a:lnTo>
                  <a:lnTo>
                    <a:pt x="37" y="419"/>
                  </a:lnTo>
                  <a:lnTo>
                    <a:pt x="31" y="389"/>
                  </a:lnTo>
                  <a:lnTo>
                    <a:pt x="24" y="252"/>
                  </a:lnTo>
                  <a:lnTo>
                    <a:pt x="19" y="170"/>
                  </a:lnTo>
                  <a:lnTo>
                    <a:pt x="3" y="90"/>
                  </a:lnTo>
                  <a:lnTo>
                    <a:pt x="0" y="54"/>
                  </a:lnTo>
                  <a:close/>
                </a:path>
              </a:pathLst>
            </a:custGeom>
            <a:solidFill>
              <a:srgbClr val="FFFFFF"/>
            </a:solidFill>
            <a:ln w="9525">
              <a:noFill/>
              <a:round/>
              <a:headEnd/>
              <a:tailEnd/>
            </a:ln>
          </p:spPr>
          <p:txBody>
            <a:bodyPr/>
            <a:lstStyle/>
            <a:p>
              <a:endParaRPr lang="en-US"/>
            </a:p>
          </p:txBody>
        </p:sp>
      </p:grpSp>
      <p:grpSp>
        <p:nvGrpSpPr>
          <p:cNvPr id="17" name="Group 44"/>
          <p:cNvGrpSpPr>
            <a:grpSpLocks/>
          </p:cNvGrpSpPr>
          <p:nvPr/>
        </p:nvGrpSpPr>
        <p:grpSpPr bwMode="auto">
          <a:xfrm>
            <a:off x="7605713" y="2200275"/>
            <a:ext cx="315912" cy="307975"/>
            <a:chOff x="2511" y="1620"/>
            <a:chExt cx="468" cy="475"/>
          </a:xfrm>
        </p:grpSpPr>
        <p:sp>
          <p:nvSpPr>
            <p:cNvPr id="37903" name="Freeform 45"/>
            <p:cNvSpPr>
              <a:spLocks/>
            </p:cNvSpPr>
            <p:nvPr/>
          </p:nvSpPr>
          <p:spPr bwMode="auto">
            <a:xfrm>
              <a:off x="2511" y="1620"/>
              <a:ext cx="468" cy="475"/>
            </a:xfrm>
            <a:custGeom>
              <a:avLst/>
              <a:gdLst>
                <a:gd name="T0" fmla="*/ 36 w 468"/>
                <a:gd name="T1" fmla="*/ 58 h 475"/>
                <a:gd name="T2" fmla="*/ 99 w 468"/>
                <a:gd name="T3" fmla="*/ 58 h 475"/>
                <a:gd name="T4" fmla="*/ 158 w 468"/>
                <a:gd name="T5" fmla="*/ 55 h 475"/>
                <a:gd name="T6" fmla="*/ 245 w 468"/>
                <a:gd name="T7" fmla="*/ 34 h 475"/>
                <a:gd name="T8" fmla="*/ 312 w 468"/>
                <a:gd name="T9" fmla="*/ 12 h 475"/>
                <a:gd name="T10" fmla="*/ 348 w 468"/>
                <a:gd name="T11" fmla="*/ 1 h 475"/>
                <a:gd name="T12" fmla="*/ 368 w 468"/>
                <a:gd name="T13" fmla="*/ 0 h 475"/>
                <a:gd name="T14" fmla="*/ 381 w 468"/>
                <a:gd name="T15" fmla="*/ 7 h 475"/>
                <a:gd name="T16" fmla="*/ 392 w 468"/>
                <a:gd name="T17" fmla="*/ 45 h 475"/>
                <a:gd name="T18" fmla="*/ 410 w 468"/>
                <a:gd name="T19" fmla="*/ 142 h 475"/>
                <a:gd name="T20" fmla="*/ 413 w 468"/>
                <a:gd name="T21" fmla="*/ 147 h 475"/>
                <a:gd name="T22" fmla="*/ 435 w 468"/>
                <a:gd name="T23" fmla="*/ 252 h 475"/>
                <a:gd name="T24" fmla="*/ 461 w 468"/>
                <a:gd name="T25" fmla="*/ 367 h 475"/>
                <a:gd name="T26" fmla="*/ 468 w 468"/>
                <a:gd name="T27" fmla="*/ 406 h 475"/>
                <a:gd name="T28" fmla="*/ 467 w 468"/>
                <a:gd name="T29" fmla="*/ 421 h 475"/>
                <a:gd name="T30" fmla="*/ 452 w 468"/>
                <a:gd name="T31" fmla="*/ 436 h 475"/>
                <a:gd name="T32" fmla="*/ 446 w 468"/>
                <a:gd name="T33" fmla="*/ 436 h 475"/>
                <a:gd name="T34" fmla="*/ 419 w 468"/>
                <a:gd name="T35" fmla="*/ 441 h 475"/>
                <a:gd name="T36" fmla="*/ 308 w 468"/>
                <a:gd name="T37" fmla="*/ 441 h 475"/>
                <a:gd name="T38" fmla="*/ 303 w 468"/>
                <a:gd name="T39" fmla="*/ 444 h 475"/>
                <a:gd name="T40" fmla="*/ 206 w 468"/>
                <a:gd name="T41" fmla="*/ 456 h 475"/>
                <a:gd name="T42" fmla="*/ 134 w 468"/>
                <a:gd name="T43" fmla="*/ 469 h 475"/>
                <a:gd name="T44" fmla="*/ 81 w 468"/>
                <a:gd name="T45" fmla="*/ 474 h 475"/>
                <a:gd name="T46" fmla="*/ 77 w 468"/>
                <a:gd name="T47" fmla="*/ 475 h 475"/>
                <a:gd name="T48" fmla="*/ 50 w 468"/>
                <a:gd name="T49" fmla="*/ 471 h 475"/>
                <a:gd name="T50" fmla="*/ 41 w 468"/>
                <a:gd name="T51" fmla="*/ 459 h 475"/>
                <a:gd name="T52" fmla="*/ 35 w 468"/>
                <a:gd name="T53" fmla="*/ 418 h 475"/>
                <a:gd name="T54" fmla="*/ 29 w 468"/>
                <a:gd name="T55" fmla="*/ 331 h 475"/>
                <a:gd name="T56" fmla="*/ 17 w 468"/>
                <a:gd name="T57" fmla="*/ 219 h 475"/>
                <a:gd name="T58" fmla="*/ 0 w 468"/>
                <a:gd name="T59" fmla="*/ 84 h 475"/>
                <a:gd name="T60" fmla="*/ 0 w 468"/>
                <a:gd name="T61" fmla="*/ 66 h 475"/>
                <a:gd name="T62" fmla="*/ 14 w 468"/>
                <a:gd name="T63" fmla="*/ 57 h 475"/>
                <a:gd name="T64" fmla="*/ 36 w 468"/>
                <a:gd name="T65" fmla="*/ 58 h 4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8" h="475">
                  <a:moveTo>
                    <a:pt x="36" y="58"/>
                  </a:moveTo>
                  <a:lnTo>
                    <a:pt x="99" y="58"/>
                  </a:lnTo>
                  <a:lnTo>
                    <a:pt x="158" y="55"/>
                  </a:lnTo>
                  <a:lnTo>
                    <a:pt x="245" y="34"/>
                  </a:lnTo>
                  <a:lnTo>
                    <a:pt x="312" y="12"/>
                  </a:lnTo>
                  <a:lnTo>
                    <a:pt x="348" y="1"/>
                  </a:lnTo>
                  <a:lnTo>
                    <a:pt x="368" y="0"/>
                  </a:lnTo>
                  <a:lnTo>
                    <a:pt x="381" y="7"/>
                  </a:lnTo>
                  <a:lnTo>
                    <a:pt x="392" y="45"/>
                  </a:lnTo>
                  <a:lnTo>
                    <a:pt x="410" y="142"/>
                  </a:lnTo>
                  <a:lnTo>
                    <a:pt x="413" y="147"/>
                  </a:lnTo>
                  <a:lnTo>
                    <a:pt x="435" y="252"/>
                  </a:lnTo>
                  <a:lnTo>
                    <a:pt x="461" y="367"/>
                  </a:lnTo>
                  <a:lnTo>
                    <a:pt x="468" y="406"/>
                  </a:lnTo>
                  <a:lnTo>
                    <a:pt x="467" y="421"/>
                  </a:lnTo>
                  <a:lnTo>
                    <a:pt x="452" y="436"/>
                  </a:lnTo>
                  <a:lnTo>
                    <a:pt x="446" y="436"/>
                  </a:lnTo>
                  <a:lnTo>
                    <a:pt x="419" y="441"/>
                  </a:lnTo>
                  <a:lnTo>
                    <a:pt x="308" y="441"/>
                  </a:lnTo>
                  <a:lnTo>
                    <a:pt x="303" y="444"/>
                  </a:lnTo>
                  <a:lnTo>
                    <a:pt x="206" y="456"/>
                  </a:lnTo>
                  <a:lnTo>
                    <a:pt x="134" y="469"/>
                  </a:lnTo>
                  <a:lnTo>
                    <a:pt x="81" y="474"/>
                  </a:lnTo>
                  <a:lnTo>
                    <a:pt x="77" y="475"/>
                  </a:lnTo>
                  <a:lnTo>
                    <a:pt x="50" y="471"/>
                  </a:lnTo>
                  <a:lnTo>
                    <a:pt x="41" y="459"/>
                  </a:lnTo>
                  <a:lnTo>
                    <a:pt x="35" y="418"/>
                  </a:lnTo>
                  <a:lnTo>
                    <a:pt x="29" y="331"/>
                  </a:lnTo>
                  <a:lnTo>
                    <a:pt x="17" y="219"/>
                  </a:lnTo>
                  <a:lnTo>
                    <a:pt x="0" y="84"/>
                  </a:lnTo>
                  <a:lnTo>
                    <a:pt x="0" y="66"/>
                  </a:lnTo>
                  <a:lnTo>
                    <a:pt x="14" y="57"/>
                  </a:lnTo>
                  <a:lnTo>
                    <a:pt x="36" y="58"/>
                  </a:lnTo>
                  <a:close/>
                </a:path>
              </a:pathLst>
            </a:custGeom>
            <a:solidFill>
              <a:srgbClr val="000000"/>
            </a:solidFill>
            <a:ln w="9525">
              <a:noFill/>
              <a:round/>
              <a:headEnd/>
              <a:tailEnd/>
            </a:ln>
          </p:spPr>
          <p:txBody>
            <a:bodyPr/>
            <a:lstStyle/>
            <a:p>
              <a:endParaRPr lang="en-US"/>
            </a:p>
          </p:txBody>
        </p:sp>
        <p:sp>
          <p:nvSpPr>
            <p:cNvPr id="37904" name="Freeform 46"/>
            <p:cNvSpPr>
              <a:spLocks/>
            </p:cNvSpPr>
            <p:nvPr/>
          </p:nvSpPr>
          <p:spPr bwMode="auto">
            <a:xfrm>
              <a:off x="2534" y="1645"/>
              <a:ext cx="417" cy="425"/>
            </a:xfrm>
            <a:custGeom>
              <a:avLst/>
              <a:gdLst>
                <a:gd name="T0" fmla="*/ 0 w 417"/>
                <a:gd name="T1" fmla="*/ 54 h 425"/>
                <a:gd name="T2" fmla="*/ 66 w 417"/>
                <a:gd name="T3" fmla="*/ 51 h 425"/>
                <a:gd name="T4" fmla="*/ 138 w 417"/>
                <a:gd name="T5" fmla="*/ 51 h 425"/>
                <a:gd name="T6" fmla="*/ 195 w 417"/>
                <a:gd name="T7" fmla="*/ 42 h 425"/>
                <a:gd name="T8" fmla="*/ 258 w 417"/>
                <a:gd name="T9" fmla="*/ 23 h 425"/>
                <a:gd name="T10" fmla="*/ 322 w 417"/>
                <a:gd name="T11" fmla="*/ 0 h 425"/>
                <a:gd name="T12" fmla="*/ 333 w 417"/>
                <a:gd name="T13" fmla="*/ 0 h 425"/>
                <a:gd name="T14" fmla="*/ 348 w 417"/>
                <a:gd name="T15" fmla="*/ 9 h 425"/>
                <a:gd name="T16" fmla="*/ 364 w 417"/>
                <a:gd name="T17" fmla="*/ 107 h 425"/>
                <a:gd name="T18" fmla="*/ 381 w 417"/>
                <a:gd name="T19" fmla="*/ 183 h 425"/>
                <a:gd name="T20" fmla="*/ 397 w 417"/>
                <a:gd name="T21" fmla="*/ 257 h 425"/>
                <a:gd name="T22" fmla="*/ 417 w 417"/>
                <a:gd name="T23" fmla="*/ 359 h 425"/>
                <a:gd name="T24" fmla="*/ 417 w 417"/>
                <a:gd name="T25" fmla="*/ 380 h 425"/>
                <a:gd name="T26" fmla="*/ 408 w 417"/>
                <a:gd name="T27" fmla="*/ 390 h 425"/>
                <a:gd name="T28" fmla="*/ 373 w 417"/>
                <a:gd name="T29" fmla="*/ 395 h 425"/>
                <a:gd name="T30" fmla="*/ 274 w 417"/>
                <a:gd name="T31" fmla="*/ 395 h 425"/>
                <a:gd name="T32" fmla="*/ 270 w 417"/>
                <a:gd name="T33" fmla="*/ 396 h 425"/>
                <a:gd name="T34" fmla="*/ 204 w 417"/>
                <a:gd name="T35" fmla="*/ 405 h 425"/>
                <a:gd name="T36" fmla="*/ 198 w 417"/>
                <a:gd name="T37" fmla="*/ 408 h 425"/>
                <a:gd name="T38" fmla="*/ 118 w 417"/>
                <a:gd name="T39" fmla="*/ 419 h 425"/>
                <a:gd name="T40" fmla="*/ 57 w 417"/>
                <a:gd name="T41" fmla="*/ 425 h 425"/>
                <a:gd name="T42" fmla="*/ 42 w 417"/>
                <a:gd name="T43" fmla="*/ 420 h 425"/>
                <a:gd name="T44" fmla="*/ 37 w 417"/>
                <a:gd name="T45" fmla="*/ 419 h 425"/>
                <a:gd name="T46" fmla="*/ 31 w 417"/>
                <a:gd name="T47" fmla="*/ 389 h 425"/>
                <a:gd name="T48" fmla="*/ 24 w 417"/>
                <a:gd name="T49" fmla="*/ 252 h 425"/>
                <a:gd name="T50" fmla="*/ 19 w 417"/>
                <a:gd name="T51" fmla="*/ 170 h 425"/>
                <a:gd name="T52" fmla="*/ 3 w 417"/>
                <a:gd name="T53" fmla="*/ 90 h 425"/>
                <a:gd name="T54" fmla="*/ 0 w 417"/>
                <a:gd name="T55" fmla="*/ 54 h 4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7" h="425">
                  <a:moveTo>
                    <a:pt x="0" y="54"/>
                  </a:moveTo>
                  <a:lnTo>
                    <a:pt x="66" y="51"/>
                  </a:lnTo>
                  <a:lnTo>
                    <a:pt x="138" y="51"/>
                  </a:lnTo>
                  <a:lnTo>
                    <a:pt x="195" y="42"/>
                  </a:lnTo>
                  <a:lnTo>
                    <a:pt x="258" y="23"/>
                  </a:lnTo>
                  <a:lnTo>
                    <a:pt x="322" y="0"/>
                  </a:lnTo>
                  <a:lnTo>
                    <a:pt x="333" y="0"/>
                  </a:lnTo>
                  <a:lnTo>
                    <a:pt x="348" y="9"/>
                  </a:lnTo>
                  <a:lnTo>
                    <a:pt x="364" y="107"/>
                  </a:lnTo>
                  <a:lnTo>
                    <a:pt x="381" y="183"/>
                  </a:lnTo>
                  <a:lnTo>
                    <a:pt x="397" y="257"/>
                  </a:lnTo>
                  <a:lnTo>
                    <a:pt x="417" y="359"/>
                  </a:lnTo>
                  <a:lnTo>
                    <a:pt x="417" y="380"/>
                  </a:lnTo>
                  <a:lnTo>
                    <a:pt x="408" y="390"/>
                  </a:lnTo>
                  <a:lnTo>
                    <a:pt x="373" y="395"/>
                  </a:lnTo>
                  <a:lnTo>
                    <a:pt x="274" y="395"/>
                  </a:lnTo>
                  <a:lnTo>
                    <a:pt x="270" y="396"/>
                  </a:lnTo>
                  <a:lnTo>
                    <a:pt x="204" y="405"/>
                  </a:lnTo>
                  <a:lnTo>
                    <a:pt x="198" y="408"/>
                  </a:lnTo>
                  <a:lnTo>
                    <a:pt x="118" y="419"/>
                  </a:lnTo>
                  <a:lnTo>
                    <a:pt x="57" y="425"/>
                  </a:lnTo>
                  <a:lnTo>
                    <a:pt x="42" y="420"/>
                  </a:lnTo>
                  <a:lnTo>
                    <a:pt x="37" y="419"/>
                  </a:lnTo>
                  <a:lnTo>
                    <a:pt x="31" y="389"/>
                  </a:lnTo>
                  <a:lnTo>
                    <a:pt x="24" y="252"/>
                  </a:lnTo>
                  <a:lnTo>
                    <a:pt x="19" y="170"/>
                  </a:lnTo>
                  <a:lnTo>
                    <a:pt x="3" y="90"/>
                  </a:lnTo>
                  <a:lnTo>
                    <a:pt x="0" y="54"/>
                  </a:lnTo>
                  <a:close/>
                </a:path>
              </a:pathLst>
            </a:custGeom>
            <a:solidFill>
              <a:srgbClr val="FFFFFF"/>
            </a:solidFill>
            <a:ln w="9525">
              <a:noFill/>
              <a:round/>
              <a:headEnd/>
              <a:tailEnd/>
            </a:ln>
          </p:spPr>
          <p:txBody>
            <a:bodyPr/>
            <a:lstStyle/>
            <a:p>
              <a:endParaRPr lang="en-US"/>
            </a:p>
          </p:txBody>
        </p:sp>
      </p:grpSp>
      <p:grpSp>
        <p:nvGrpSpPr>
          <p:cNvPr id="20" name="Group 47"/>
          <p:cNvGrpSpPr>
            <a:grpSpLocks/>
          </p:cNvGrpSpPr>
          <p:nvPr/>
        </p:nvGrpSpPr>
        <p:grpSpPr bwMode="auto">
          <a:xfrm>
            <a:off x="7989888" y="2162175"/>
            <a:ext cx="315912" cy="307975"/>
            <a:chOff x="2511" y="1620"/>
            <a:chExt cx="468" cy="475"/>
          </a:xfrm>
        </p:grpSpPr>
        <p:sp>
          <p:nvSpPr>
            <p:cNvPr id="37901" name="Freeform 48"/>
            <p:cNvSpPr>
              <a:spLocks/>
            </p:cNvSpPr>
            <p:nvPr/>
          </p:nvSpPr>
          <p:spPr bwMode="auto">
            <a:xfrm>
              <a:off x="2511" y="1620"/>
              <a:ext cx="468" cy="475"/>
            </a:xfrm>
            <a:custGeom>
              <a:avLst/>
              <a:gdLst>
                <a:gd name="T0" fmla="*/ 36 w 468"/>
                <a:gd name="T1" fmla="*/ 58 h 475"/>
                <a:gd name="T2" fmla="*/ 99 w 468"/>
                <a:gd name="T3" fmla="*/ 58 h 475"/>
                <a:gd name="T4" fmla="*/ 158 w 468"/>
                <a:gd name="T5" fmla="*/ 55 h 475"/>
                <a:gd name="T6" fmla="*/ 245 w 468"/>
                <a:gd name="T7" fmla="*/ 34 h 475"/>
                <a:gd name="T8" fmla="*/ 312 w 468"/>
                <a:gd name="T9" fmla="*/ 12 h 475"/>
                <a:gd name="T10" fmla="*/ 348 w 468"/>
                <a:gd name="T11" fmla="*/ 1 h 475"/>
                <a:gd name="T12" fmla="*/ 368 w 468"/>
                <a:gd name="T13" fmla="*/ 0 h 475"/>
                <a:gd name="T14" fmla="*/ 381 w 468"/>
                <a:gd name="T15" fmla="*/ 7 h 475"/>
                <a:gd name="T16" fmla="*/ 392 w 468"/>
                <a:gd name="T17" fmla="*/ 45 h 475"/>
                <a:gd name="T18" fmla="*/ 410 w 468"/>
                <a:gd name="T19" fmla="*/ 142 h 475"/>
                <a:gd name="T20" fmla="*/ 413 w 468"/>
                <a:gd name="T21" fmla="*/ 147 h 475"/>
                <a:gd name="T22" fmla="*/ 435 w 468"/>
                <a:gd name="T23" fmla="*/ 252 h 475"/>
                <a:gd name="T24" fmla="*/ 461 w 468"/>
                <a:gd name="T25" fmla="*/ 367 h 475"/>
                <a:gd name="T26" fmla="*/ 468 w 468"/>
                <a:gd name="T27" fmla="*/ 406 h 475"/>
                <a:gd name="T28" fmla="*/ 467 w 468"/>
                <a:gd name="T29" fmla="*/ 421 h 475"/>
                <a:gd name="T30" fmla="*/ 452 w 468"/>
                <a:gd name="T31" fmla="*/ 436 h 475"/>
                <a:gd name="T32" fmla="*/ 446 w 468"/>
                <a:gd name="T33" fmla="*/ 436 h 475"/>
                <a:gd name="T34" fmla="*/ 419 w 468"/>
                <a:gd name="T35" fmla="*/ 441 h 475"/>
                <a:gd name="T36" fmla="*/ 308 w 468"/>
                <a:gd name="T37" fmla="*/ 441 h 475"/>
                <a:gd name="T38" fmla="*/ 303 w 468"/>
                <a:gd name="T39" fmla="*/ 444 h 475"/>
                <a:gd name="T40" fmla="*/ 206 w 468"/>
                <a:gd name="T41" fmla="*/ 456 h 475"/>
                <a:gd name="T42" fmla="*/ 134 w 468"/>
                <a:gd name="T43" fmla="*/ 469 h 475"/>
                <a:gd name="T44" fmla="*/ 81 w 468"/>
                <a:gd name="T45" fmla="*/ 474 h 475"/>
                <a:gd name="T46" fmla="*/ 77 w 468"/>
                <a:gd name="T47" fmla="*/ 475 h 475"/>
                <a:gd name="T48" fmla="*/ 50 w 468"/>
                <a:gd name="T49" fmla="*/ 471 h 475"/>
                <a:gd name="T50" fmla="*/ 41 w 468"/>
                <a:gd name="T51" fmla="*/ 459 h 475"/>
                <a:gd name="T52" fmla="*/ 35 w 468"/>
                <a:gd name="T53" fmla="*/ 418 h 475"/>
                <a:gd name="T54" fmla="*/ 29 w 468"/>
                <a:gd name="T55" fmla="*/ 331 h 475"/>
                <a:gd name="T56" fmla="*/ 17 w 468"/>
                <a:gd name="T57" fmla="*/ 219 h 475"/>
                <a:gd name="T58" fmla="*/ 0 w 468"/>
                <a:gd name="T59" fmla="*/ 84 h 475"/>
                <a:gd name="T60" fmla="*/ 0 w 468"/>
                <a:gd name="T61" fmla="*/ 66 h 475"/>
                <a:gd name="T62" fmla="*/ 14 w 468"/>
                <a:gd name="T63" fmla="*/ 57 h 475"/>
                <a:gd name="T64" fmla="*/ 36 w 468"/>
                <a:gd name="T65" fmla="*/ 58 h 4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8" h="475">
                  <a:moveTo>
                    <a:pt x="36" y="58"/>
                  </a:moveTo>
                  <a:lnTo>
                    <a:pt x="99" y="58"/>
                  </a:lnTo>
                  <a:lnTo>
                    <a:pt x="158" y="55"/>
                  </a:lnTo>
                  <a:lnTo>
                    <a:pt x="245" y="34"/>
                  </a:lnTo>
                  <a:lnTo>
                    <a:pt x="312" y="12"/>
                  </a:lnTo>
                  <a:lnTo>
                    <a:pt x="348" y="1"/>
                  </a:lnTo>
                  <a:lnTo>
                    <a:pt x="368" y="0"/>
                  </a:lnTo>
                  <a:lnTo>
                    <a:pt x="381" y="7"/>
                  </a:lnTo>
                  <a:lnTo>
                    <a:pt x="392" y="45"/>
                  </a:lnTo>
                  <a:lnTo>
                    <a:pt x="410" y="142"/>
                  </a:lnTo>
                  <a:lnTo>
                    <a:pt x="413" y="147"/>
                  </a:lnTo>
                  <a:lnTo>
                    <a:pt x="435" y="252"/>
                  </a:lnTo>
                  <a:lnTo>
                    <a:pt x="461" y="367"/>
                  </a:lnTo>
                  <a:lnTo>
                    <a:pt x="468" y="406"/>
                  </a:lnTo>
                  <a:lnTo>
                    <a:pt x="467" y="421"/>
                  </a:lnTo>
                  <a:lnTo>
                    <a:pt x="452" y="436"/>
                  </a:lnTo>
                  <a:lnTo>
                    <a:pt x="446" y="436"/>
                  </a:lnTo>
                  <a:lnTo>
                    <a:pt x="419" y="441"/>
                  </a:lnTo>
                  <a:lnTo>
                    <a:pt x="308" y="441"/>
                  </a:lnTo>
                  <a:lnTo>
                    <a:pt x="303" y="444"/>
                  </a:lnTo>
                  <a:lnTo>
                    <a:pt x="206" y="456"/>
                  </a:lnTo>
                  <a:lnTo>
                    <a:pt x="134" y="469"/>
                  </a:lnTo>
                  <a:lnTo>
                    <a:pt x="81" y="474"/>
                  </a:lnTo>
                  <a:lnTo>
                    <a:pt x="77" y="475"/>
                  </a:lnTo>
                  <a:lnTo>
                    <a:pt x="50" y="471"/>
                  </a:lnTo>
                  <a:lnTo>
                    <a:pt x="41" y="459"/>
                  </a:lnTo>
                  <a:lnTo>
                    <a:pt x="35" y="418"/>
                  </a:lnTo>
                  <a:lnTo>
                    <a:pt x="29" y="331"/>
                  </a:lnTo>
                  <a:lnTo>
                    <a:pt x="17" y="219"/>
                  </a:lnTo>
                  <a:lnTo>
                    <a:pt x="0" y="84"/>
                  </a:lnTo>
                  <a:lnTo>
                    <a:pt x="0" y="66"/>
                  </a:lnTo>
                  <a:lnTo>
                    <a:pt x="14" y="57"/>
                  </a:lnTo>
                  <a:lnTo>
                    <a:pt x="36" y="58"/>
                  </a:lnTo>
                  <a:close/>
                </a:path>
              </a:pathLst>
            </a:custGeom>
            <a:solidFill>
              <a:srgbClr val="000000"/>
            </a:solidFill>
            <a:ln w="9525">
              <a:noFill/>
              <a:round/>
              <a:headEnd/>
              <a:tailEnd/>
            </a:ln>
          </p:spPr>
          <p:txBody>
            <a:bodyPr/>
            <a:lstStyle/>
            <a:p>
              <a:endParaRPr lang="en-US"/>
            </a:p>
          </p:txBody>
        </p:sp>
        <p:sp>
          <p:nvSpPr>
            <p:cNvPr id="37902" name="Freeform 49"/>
            <p:cNvSpPr>
              <a:spLocks/>
            </p:cNvSpPr>
            <p:nvPr/>
          </p:nvSpPr>
          <p:spPr bwMode="auto">
            <a:xfrm>
              <a:off x="2534" y="1645"/>
              <a:ext cx="417" cy="425"/>
            </a:xfrm>
            <a:custGeom>
              <a:avLst/>
              <a:gdLst>
                <a:gd name="T0" fmla="*/ 0 w 417"/>
                <a:gd name="T1" fmla="*/ 54 h 425"/>
                <a:gd name="T2" fmla="*/ 66 w 417"/>
                <a:gd name="T3" fmla="*/ 51 h 425"/>
                <a:gd name="T4" fmla="*/ 138 w 417"/>
                <a:gd name="T5" fmla="*/ 51 h 425"/>
                <a:gd name="T6" fmla="*/ 195 w 417"/>
                <a:gd name="T7" fmla="*/ 42 h 425"/>
                <a:gd name="T8" fmla="*/ 258 w 417"/>
                <a:gd name="T9" fmla="*/ 23 h 425"/>
                <a:gd name="T10" fmla="*/ 322 w 417"/>
                <a:gd name="T11" fmla="*/ 0 h 425"/>
                <a:gd name="T12" fmla="*/ 333 w 417"/>
                <a:gd name="T13" fmla="*/ 0 h 425"/>
                <a:gd name="T14" fmla="*/ 348 w 417"/>
                <a:gd name="T15" fmla="*/ 9 h 425"/>
                <a:gd name="T16" fmla="*/ 364 w 417"/>
                <a:gd name="T17" fmla="*/ 107 h 425"/>
                <a:gd name="T18" fmla="*/ 381 w 417"/>
                <a:gd name="T19" fmla="*/ 183 h 425"/>
                <a:gd name="T20" fmla="*/ 397 w 417"/>
                <a:gd name="T21" fmla="*/ 257 h 425"/>
                <a:gd name="T22" fmla="*/ 417 w 417"/>
                <a:gd name="T23" fmla="*/ 359 h 425"/>
                <a:gd name="T24" fmla="*/ 417 w 417"/>
                <a:gd name="T25" fmla="*/ 380 h 425"/>
                <a:gd name="T26" fmla="*/ 408 w 417"/>
                <a:gd name="T27" fmla="*/ 390 h 425"/>
                <a:gd name="T28" fmla="*/ 373 w 417"/>
                <a:gd name="T29" fmla="*/ 395 h 425"/>
                <a:gd name="T30" fmla="*/ 274 w 417"/>
                <a:gd name="T31" fmla="*/ 395 h 425"/>
                <a:gd name="T32" fmla="*/ 270 w 417"/>
                <a:gd name="T33" fmla="*/ 396 h 425"/>
                <a:gd name="T34" fmla="*/ 204 w 417"/>
                <a:gd name="T35" fmla="*/ 405 h 425"/>
                <a:gd name="T36" fmla="*/ 198 w 417"/>
                <a:gd name="T37" fmla="*/ 408 h 425"/>
                <a:gd name="T38" fmla="*/ 118 w 417"/>
                <a:gd name="T39" fmla="*/ 419 h 425"/>
                <a:gd name="T40" fmla="*/ 57 w 417"/>
                <a:gd name="T41" fmla="*/ 425 h 425"/>
                <a:gd name="T42" fmla="*/ 42 w 417"/>
                <a:gd name="T43" fmla="*/ 420 h 425"/>
                <a:gd name="T44" fmla="*/ 37 w 417"/>
                <a:gd name="T45" fmla="*/ 419 h 425"/>
                <a:gd name="T46" fmla="*/ 31 w 417"/>
                <a:gd name="T47" fmla="*/ 389 h 425"/>
                <a:gd name="T48" fmla="*/ 24 w 417"/>
                <a:gd name="T49" fmla="*/ 252 h 425"/>
                <a:gd name="T50" fmla="*/ 19 w 417"/>
                <a:gd name="T51" fmla="*/ 170 h 425"/>
                <a:gd name="T52" fmla="*/ 3 w 417"/>
                <a:gd name="T53" fmla="*/ 90 h 425"/>
                <a:gd name="T54" fmla="*/ 0 w 417"/>
                <a:gd name="T55" fmla="*/ 54 h 4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7" h="425">
                  <a:moveTo>
                    <a:pt x="0" y="54"/>
                  </a:moveTo>
                  <a:lnTo>
                    <a:pt x="66" y="51"/>
                  </a:lnTo>
                  <a:lnTo>
                    <a:pt x="138" y="51"/>
                  </a:lnTo>
                  <a:lnTo>
                    <a:pt x="195" y="42"/>
                  </a:lnTo>
                  <a:lnTo>
                    <a:pt x="258" y="23"/>
                  </a:lnTo>
                  <a:lnTo>
                    <a:pt x="322" y="0"/>
                  </a:lnTo>
                  <a:lnTo>
                    <a:pt x="333" y="0"/>
                  </a:lnTo>
                  <a:lnTo>
                    <a:pt x="348" y="9"/>
                  </a:lnTo>
                  <a:lnTo>
                    <a:pt x="364" y="107"/>
                  </a:lnTo>
                  <a:lnTo>
                    <a:pt x="381" y="183"/>
                  </a:lnTo>
                  <a:lnTo>
                    <a:pt x="397" y="257"/>
                  </a:lnTo>
                  <a:lnTo>
                    <a:pt x="417" y="359"/>
                  </a:lnTo>
                  <a:lnTo>
                    <a:pt x="417" y="380"/>
                  </a:lnTo>
                  <a:lnTo>
                    <a:pt x="408" y="390"/>
                  </a:lnTo>
                  <a:lnTo>
                    <a:pt x="373" y="395"/>
                  </a:lnTo>
                  <a:lnTo>
                    <a:pt x="274" y="395"/>
                  </a:lnTo>
                  <a:lnTo>
                    <a:pt x="270" y="396"/>
                  </a:lnTo>
                  <a:lnTo>
                    <a:pt x="204" y="405"/>
                  </a:lnTo>
                  <a:lnTo>
                    <a:pt x="198" y="408"/>
                  </a:lnTo>
                  <a:lnTo>
                    <a:pt x="118" y="419"/>
                  </a:lnTo>
                  <a:lnTo>
                    <a:pt x="57" y="425"/>
                  </a:lnTo>
                  <a:lnTo>
                    <a:pt x="42" y="420"/>
                  </a:lnTo>
                  <a:lnTo>
                    <a:pt x="37" y="419"/>
                  </a:lnTo>
                  <a:lnTo>
                    <a:pt x="31" y="389"/>
                  </a:lnTo>
                  <a:lnTo>
                    <a:pt x="24" y="252"/>
                  </a:lnTo>
                  <a:lnTo>
                    <a:pt x="19" y="170"/>
                  </a:lnTo>
                  <a:lnTo>
                    <a:pt x="3" y="90"/>
                  </a:lnTo>
                  <a:lnTo>
                    <a:pt x="0" y="54"/>
                  </a:lnTo>
                  <a:close/>
                </a:path>
              </a:pathLst>
            </a:custGeom>
            <a:solidFill>
              <a:srgbClr val="FFFFFF"/>
            </a:solidFill>
            <a:ln w="9525">
              <a:noFill/>
              <a:round/>
              <a:headEnd/>
              <a:tailEnd/>
            </a:ln>
          </p:spPr>
          <p:txBody>
            <a:bodyPr/>
            <a:lstStyle/>
            <a:p>
              <a:endParaRPr lang="en-US"/>
            </a:p>
          </p:txBody>
        </p:sp>
      </p:grpSp>
      <p:pic>
        <p:nvPicPr>
          <p:cNvPr id="5" name="Picture 4" descr="pg 42"/>
          <p:cNvPicPr>
            <a:picLocks noChangeAspect="1" noChangeArrowheads="1"/>
          </p:cNvPicPr>
          <p:nvPr/>
        </p:nvPicPr>
        <p:blipFill>
          <a:blip r:embed="rId2" cstate="print"/>
          <a:srcRect/>
          <a:stretch>
            <a:fillRect/>
          </a:stretch>
        </p:blipFill>
        <p:spPr bwMode="auto">
          <a:xfrm>
            <a:off x="6837363" y="3275013"/>
            <a:ext cx="2176462"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5459">
                                            <p:txEl>
                                              <p:pRg st="0" end="0"/>
                                            </p:txEl>
                                          </p:spTgt>
                                        </p:tgtEl>
                                        <p:attrNameLst>
                                          <p:attrName>style.visibility</p:attrName>
                                        </p:attrNameLst>
                                      </p:cBhvr>
                                      <p:to>
                                        <p:strVal val="visible"/>
                                      </p:to>
                                    </p:set>
                                    <p:animEffect transition="in" filter="wipe(up)">
                                      <p:cBhvr>
                                        <p:cTn id="7" dur="500"/>
                                        <p:tgtEl>
                                          <p:spTgt spid="4115459">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22" presetClass="entr" presetSubtype="2"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right)">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4115459">
                                            <p:txEl>
                                              <p:pRg st="1" end="1"/>
                                            </p:txEl>
                                          </p:spTgt>
                                        </p:tgtEl>
                                        <p:attrNameLst>
                                          <p:attrName>style.visibility</p:attrName>
                                        </p:attrNameLst>
                                      </p:cBhvr>
                                      <p:to>
                                        <p:strVal val="visible"/>
                                      </p:to>
                                    </p:set>
                                    <p:animEffect transition="in" filter="wipe(left)">
                                      <p:cBhvr>
                                        <p:cTn id="45" dur="500"/>
                                        <p:tgtEl>
                                          <p:spTgt spid="4115459">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4115459">
                                            <p:txEl>
                                              <p:pRg st="2" end="2"/>
                                            </p:txEl>
                                          </p:spTgt>
                                        </p:tgtEl>
                                        <p:attrNameLst>
                                          <p:attrName>style.visibility</p:attrName>
                                        </p:attrNameLst>
                                      </p:cBhvr>
                                      <p:to>
                                        <p:strVal val="visible"/>
                                      </p:to>
                                    </p:set>
                                    <p:animEffect transition="in" filter="wipe(left)">
                                      <p:cBhvr>
                                        <p:cTn id="50" dur="500"/>
                                        <p:tgtEl>
                                          <p:spTgt spid="4115459">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4115459">
                                            <p:txEl>
                                              <p:pRg st="3" end="3"/>
                                            </p:txEl>
                                          </p:spTgt>
                                        </p:tgtEl>
                                        <p:attrNameLst>
                                          <p:attrName>style.visibility</p:attrName>
                                        </p:attrNameLst>
                                      </p:cBhvr>
                                      <p:to>
                                        <p:strVal val="visible"/>
                                      </p:to>
                                    </p:set>
                                    <p:animEffect transition="in" filter="wipe(down)">
                                      <p:cBhvr>
                                        <p:cTn id="55" dur="500"/>
                                        <p:tgtEl>
                                          <p:spTgt spid="4115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txBox="1">
            <a:spLocks noGrp="1"/>
          </p:cNvSpPr>
          <p:nvPr/>
        </p:nvSpPr>
        <p:spPr bwMode="auto">
          <a:xfrm>
            <a:off x="6569075" y="6232525"/>
            <a:ext cx="2133600" cy="476250"/>
          </a:xfrm>
          <a:prstGeom prst="rect">
            <a:avLst/>
          </a:prstGeom>
          <a:noFill/>
          <a:ln w="9525">
            <a:noFill/>
            <a:miter lim="800000"/>
            <a:headEnd/>
            <a:tailEnd/>
          </a:ln>
        </p:spPr>
        <p:txBody>
          <a:bodyPr/>
          <a:lstStyle/>
          <a:p>
            <a:pPr algn="r"/>
            <a:fld id="{16100F0D-2869-48FD-B42E-336513B2C05C}" type="slidenum">
              <a:rPr lang="en-US" sz="1400">
                <a:latin typeface="Times New Roman" pitchFamily="18" charset="0"/>
              </a:rPr>
              <a:pPr algn="r"/>
              <a:t>36</a:t>
            </a:fld>
            <a:endParaRPr lang="en-US" sz="1400">
              <a:latin typeface="Times New Roman" pitchFamily="18" charset="0"/>
            </a:endParaRPr>
          </a:p>
        </p:txBody>
      </p:sp>
      <p:sp>
        <p:nvSpPr>
          <p:cNvPr id="4136963" name="Rectangle 3"/>
          <p:cNvSpPr>
            <a:spLocks noGrp="1" noChangeArrowheads="1"/>
          </p:cNvSpPr>
          <p:nvPr>
            <p:ph type="body" idx="4294967295"/>
          </p:nvPr>
        </p:nvSpPr>
        <p:spPr>
          <a:xfrm>
            <a:off x="-344488" y="1508125"/>
            <a:ext cx="4457701" cy="4962525"/>
          </a:xfrm>
        </p:spPr>
        <p:txBody>
          <a:bodyPr/>
          <a:lstStyle/>
          <a:p>
            <a:pPr marL="381000" indent="-381000" eaLnBrk="1" hangingPunct="1">
              <a:lnSpc>
                <a:spcPct val="80000"/>
              </a:lnSpc>
              <a:buFont typeface="Wingdings" pitchFamily="2" charset="2"/>
              <a:buNone/>
            </a:pPr>
            <a:endParaRPr lang="en-US" sz="1000" b="1" smtClean="0"/>
          </a:p>
          <a:p>
            <a:pPr marL="838200" lvl="1" indent="-381000" eaLnBrk="1" hangingPunct="1">
              <a:lnSpc>
                <a:spcPct val="80000"/>
              </a:lnSpc>
              <a:buFont typeface="Wingdings" pitchFamily="2" charset="2"/>
              <a:buChar char="Ø"/>
            </a:pPr>
            <a:r>
              <a:rPr lang="en-US" smtClean="0">
                <a:solidFill>
                  <a:srgbClr val="FF0000"/>
                </a:solidFill>
              </a:rPr>
              <a:t>For a non-U.S. citizen to be an accredited Volunteer Examiner the person must hold a U.S. amateur radio license of General class or above</a:t>
            </a:r>
            <a:r>
              <a:rPr lang="en-US" b="1" smtClean="0">
                <a:solidFill>
                  <a:srgbClr val="FF0000"/>
                </a:solidFill>
              </a:rPr>
              <a:t>.</a:t>
            </a:r>
            <a:r>
              <a:rPr lang="en-US" smtClean="0">
                <a:solidFill>
                  <a:srgbClr val="FF0000"/>
                </a:solidFill>
              </a:rPr>
              <a:t> </a:t>
            </a:r>
          </a:p>
          <a:p>
            <a:pPr marL="838200" lvl="1" indent="-381000" eaLnBrk="1" hangingPunct="1">
              <a:lnSpc>
                <a:spcPct val="80000"/>
              </a:lnSpc>
              <a:buFont typeface="Wingdings" pitchFamily="2" charset="2"/>
              <a:buChar char="Ø"/>
            </a:pPr>
            <a:endParaRPr lang="en-US" smtClean="0"/>
          </a:p>
          <a:p>
            <a:pPr marL="838200" lvl="1" indent="-381000" eaLnBrk="1" hangingPunct="1">
              <a:lnSpc>
                <a:spcPct val="80000"/>
              </a:lnSpc>
              <a:buFont typeface="Wingdings" pitchFamily="2" charset="2"/>
              <a:buChar char="Ø"/>
            </a:pPr>
            <a:r>
              <a:rPr lang="en-US" smtClean="0">
                <a:solidFill>
                  <a:srgbClr val="FF0000"/>
                </a:solidFill>
              </a:rPr>
              <a:t>Volunteer Examiners are accredited by a Volunteer Examiner Coordinator. </a:t>
            </a:r>
          </a:p>
          <a:p>
            <a:pPr marL="838200" lvl="1" indent="-381000" eaLnBrk="1" hangingPunct="1">
              <a:lnSpc>
                <a:spcPct val="80000"/>
              </a:lnSpc>
              <a:buFont typeface="Wingdings" pitchFamily="2" charset="2"/>
              <a:buChar char="Ø"/>
            </a:pPr>
            <a:endParaRPr lang="en-US" smtClean="0"/>
          </a:p>
          <a:p>
            <a:pPr marL="838200" lvl="1" indent="-381000" eaLnBrk="1" hangingPunct="1">
              <a:lnSpc>
                <a:spcPct val="80000"/>
              </a:lnSpc>
              <a:buFont typeface="Wingdings" pitchFamily="2" charset="2"/>
              <a:buChar char="Ø"/>
            </a:pPr>
            <a:r>
              <a:rPr lang="en-US" smtClean="0">
                <a:solidFill>
                  <a:srgbClr val="FF0000"/>
                </a:solidFill>
              </a:rPr>
              <a:t>You may participate as a VE in administering an amateur radio license examination after you have been granted a General class license and have received your VEC accreditation. </a:t>
            </a:r>
          </a:p>
        </p:txBody>
      </p:sp>
      <p:graphicFrame>
        <p:nvGraphicFramePr>
          <p:cNvPr id="31788" name="Group 44"/>
          <p:cNvGraphicFramePr>
            <a:graphicFrameLocks noGrp="1"/>
          </p:cNvGraphicFramePr>
          <p:nvPr/>
        </p:nvGraphicFramePr>
        <p:xfrm>
          <a:off x="4071938" y="2084388"/>
          <a:ext cx="4918075" cy="3059112"/>
        </p:xfrm>
        <a:graphic>
          <a:graphicData uri="http://schemas.openxmlformats.org/drawingml/2006/table">
            <a:tbl>
              <a:tblPr/>
              <a:tblGrid>
                <a:gridCol w="1898650"/>
                <a:gridCol w="3019425"/>
              </a:tblGrid>
              <a:tr h="422228">
                <a:tc gridSpan="2">
                  <a:txBody>
                    <a:bodyPr/>
                    <a:lstStyle/>
                    <a:p>
                      <a:pPr marL="0" marR="0" lvl="0" indent="0" algn="ctr" defTabSz="914400" rtl="0" eaLnBrk="1" fontAlgn="base" latinLnBrk="0" hangingPunct="1">
                        <a:lnSpc>
                          <a:spcPct val="100000"/>
                        </a:lnSpc>
                        <a:spcBef>
                          <a:spcPct val="20000"/>
                        </a:spcBef>
                        <a:spcAft>
                          <a:spcPct val="0"/>
                        </a:spcAft>
                        <a:buClr>
                          <a:srgbClr val="FF1515"/>
                        </a:buClr>
                        <a:buSzTx/>
                        <a:buFontTx/>
                        <a:buNone/>
                        <a:tabLst/>
                      </a:pPr>
                      <a:r>
                        <a:rPr kumimoji="0" lang="en-US" sz="1600" b="1" i="0" u="none" strike="noStrike" cap="none" normalizeH="0" baseline="0" dirty="0" smtClean="0">
                          <a:ln>
                            <a:noFill/>
                          </a:ln>
                          <a:solidFill>
                            <a:srgbClr val="FF0000"/>
                          </a:solidFill>
                          <a:effectLst/>
                          <a:latin typeface="Rockwell" pitchFamily="18" charset="0"/>
                        </a:rPr>
                        <a:t>Allowed License Exams by VE License Class</a:t>
                      </a: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17466">
                <a:tc>
                  <a:txBody>
                    <a:bodyPr/>
                    <a:lstStyle/>
                    <a:p>
                      <a:pPr marL="0" marR="0" lvl="0" indent="0" algn="ctr" defTabSz="914400" rtl="0" eaLnBrk="1" fontAlgn="base" latinLnBrk="0" hangingPunct="1">
                        <a:lnSpc>
                          <a:spcPct val="100000"/>
                        </a:lnSpc>
                        <a:spcBef>
                          <a:spcPct val="20000"/>
                        </a:spcBef>
                        <a:spcAft>
                          <a:spcPct val="0"/>
                        </a:spcAft>
                        <a:buClr>
                          <a:srgbClr val="FF1515"/>
                        </a:buClr>
                        <a:buSzTx/>
                        <a:buFontTx/>
                        <a:buNone/>
                        <a:tabLst/>
                      </a:pPr>
                      <a:r>
                        <a:rPr kumimoji="0" lang="en-US" sz="1600" b="1" i="0" u="none" strike="noStrike" cap="none" normalizeH="0" baseline="0" dirty="0" smtClean="0">
                          <a:ln>
                            <a:noFill/>
                          </a:ln>
                          <a:solidFill>
                            <a:srgbClr val="FF0000"/>
                          </a:solidFill>
                          <a:effectLst/>
                          <a:latin typeface="Rockwell" pitchFamily="18" charset="0"/>
                        </a:rPr>
                        <a:t>VE License Class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1515"/>
                        </a:buClr>
                        <a:buSzTx/>
                        <a:buFontTx/>
                        <a:buNone/>
                        <a:tabLst/>
                      </a:pPr>
                      <a:r>
                        <a:rPr kumimoji="0" lang="en-US" sz="1800" b="1" i="0" u="none" strike="noStrike" cap="none" normalizeH="0" baseline="0" dirty="0" smtClean="0">
                          <a:ln>
                            <a:noFill/>
                          </a:ln>
                          <a:solidFill>
                            <a:srgbClr val="FF0000"/>
                          </a:solidFill>
                          <a:effectLst/>
                          <a:latin typeface="Rockwell" pitchFamily="18" charset="0"/>
                        </a:rPr>
                        <a:t>Allowed Examinations</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370">
                <a:tc>
                  <a:txBody>
                    <a:bodyPr/>
                    <a:lstStyle/>
                    <a:p>
                      <a:pPr marL="0" marR="0" lvl="0" indent="0" algn="l" defTabSz="914400" rtl="0" eaLnBrk="1" fontAlgn="base" latinLnBrk="0" hangingPunct="1">
                        <a:lnSpc>
                          <a:spcPct val="100000"/>
                        </a:lnSpc>
                        <a:spcBef>
                          <a:spcPct val="20000"/>
                        </a:spcBef>
                        <a:spcAft>
                          <a:spcPct val="0"/>
                        </a:spcAft>
                        <a:buClr>
                          <a:srgbClr val="FF1515"/>
                        </a:buClr>
                        <a:buSzTx/>
                        <a:buFontTx/>
                        <a:buNone/>
                        <a:tabLst/>
                      </a:pPr>
                      <a:r>
                        <a:rPr kumimoji="0" lang="en-US" sz="1800" b="0" i="0" u="none" strike="noStrike" cap="none" normalizeH="0" baseline="0" dirty="0" smtClean="0">
                          <a:ln>
                            <a:noFill/>
                          </a:ln>
                          <a:solidFill>
                            <a:srgbClr val="FF0000"/>
                          </a:solidFill>
                          <a:effectLst/>
                          <a:latin typeface="Rockwell" pitchFamily="18" charset="0"/>
                        </a:rPr>
                        <a:t>General</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1515"/>
                        </a:buClr>
                        <a:buSzTx/>
                        <a:buFontTx/>
                        <a:buNone/>
                        <a:tabLst/>
                      </a:pPr>
                      <a:r>
                        <a:rPr kumimoji="0" lang="en-US" sz="1800" b="0" i="0" u="none" strike="noStrike" cap="none" normalizeH="0" baseline="0" dirty="0" smtClean="0">
                          <a:ln>
                            <a:noFill/>
                          </a:ln>
                          <a:solidFill>
                            <a:srgbClr val="FF0000"/>
                          </a:solidFill>
                          <a:effectLst/>
                          <a:latin typeface="Rockwell" pitchFamily="18" charset="0"/>
                        </a:rPr>
                        <a:t>Element 2 (Technician)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756">
                <a:tc>
                  <a:txBody>
                    <a:bodyPr/>
                    <a:lstStyle/>
                    <a:p>
                      <a:pPr marL="0" marR="0" lvl="0" indent="0" algn="l" defTabSz="914400" rtl="0" eaLnBrk="1" fontAlgn="base" latinLnBrk="0" hangingPunct="1">
                        <a:lnSpc>
                          <a:spcPct val="100000"/>
                        </a:lnSpc>
                        <a:spcBef>
                          <a:spcPct val="20000"/>
                        </a:spcBef>
                        <a:spcAft>
                          <a:spcPct val="0"/>
                        </a:spcAft>
                        <a:buClr>
                          <a:srgbClr val="FF1515"/>
                        </a:buClr>
                        <a:buSzTx/>
                        <a:buFontTx/>
                        <a:buNone/>
                        <a:tabLst/>
                      </a:pPr>
                      <a:r>
                        <a:rPr kumimoji="0" lang="en-US" sz="1800" b="0" i="0" u="none" strike="noStrike" cap="none" normalizeH="0" baseline="0" dirty="0" smtClean="0">
                          <a:ln>
                            <a:noFill/>
                          </a:ln>
                          <a:solidFill>
                            <a:srgbClr val="FF0000"/>
                          </a:solidFill>
                          <a:effectLst/>
                          <a:latin typeface="Rockwell" pitchFamily="18" charset="0"/>
                        </a:rPr>
                        <a:t>Advanced</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1515"/>
                        </a:buClr>
                        <a:buSzTx/>
                        <a:buFontTx/>
                        <a:buNone/>
                        <a:tabLst/>
                      </a:pPr>
                      <a:r>
                        <a:rPr kumimoji="0" lang="en-US" sz="1800" b="0" i="0" u="none" strike="noStrike" cap="none" normalizeH="0" baseline="0" dirty="0" smtClean="0">
                          <a:ln>
                            <a:noFill/>
                          </a:ln>
                          <a:solidFill>
                            <a:srgbClr val="FF0000"/>
                          </a:solidFill>
                          <a:effectLst/>
                          <a:latin typeface="Rockwell" pitchFamily="18" charset="0"/>
                        </a:rPr>
                        <a:t>Element 3 (General)</a:t>
                      </a:r>
                      <a:br>
                        <a:rPr kumimoji="0" lang="en-US" sz="1800" b="0" i="0" u="none" strike="noStrike" cap="none" normalizeH="0" baseline="0" dirty="0" smtClean="0">
                          <a:ln>
                            <a:noFill/>
                          </a:ln>
                          <a:solidFill>
                            <a:srgbClr val="FF0000"/>
                          </a:solidFill>
                          <a:effectLst/>
                          <a:latin typeface="Rockwell" pitchFamily="18" charset="0"/>
                        </a:rPr>
                      </a:br>
                      <a:r>
                        <a:rPr kumimoji="0" lang="en-US" sz="1800" b="0" i="0" u="none" strike="noStrike" cap="none" normalizeH="0" baseline="0" dirty="0" smtClean="0">
                          <a:ln>
                            <a:noFill/>
                          </a:ln>
                          <a:solidFill>
                            <a:srgbClr val="FF0000"/>
                          </a:solidFill>
                          <a:effectLst/>
                          <a:latin typeface="Rockwell" pitchFamily="18" charset="0"/>
                        </a:rPr>
                        <a:t>Element 2 (Technician)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8293">
                <a:tc>
                  <a:txBody>
                    <a:bodyPr/>
                    <a:lstStyle/>
                    <a:p>
                      <a:pPr marL="0" marR="0" lvl="0" indent="0" algn="l" defTabSz="914400" rtl="0" eaLnBrk="1" fontAlgn="base" latinLnBrk="0" hangingPunct="1">
                        <a:lnSpc>
                          <a:spcPct val="100000"/>
                        </a:lnSpc>
                        <a:spcBef>
                          <a:spcPct val="20000"/>
                        </a:spcBef>
                        <a:spcAft>
                          <a:spcPct val="0"/>
                        </a:spcAft>
                        <a:buClr>
                          <a:srgbClr val="FF1515"/>
                        </a:buClr>
                        <a:buSzTx/>
                        <a:buFontTx/>
                        <a:buNone/>
                        <a:tabLst/>
                      </a:pPr>
                      <a:r>
                        <a:rPr kumimoji="0" lang="en-US" sz="1800" b="0" i="0" u="none" strike="noStrike" cap="none" normalizeH="0" baseline="0" dirty="0" smtClean="0">
                          <a:ln>
                            <a:noFill/>
                          </a:ln>
                          <a:solidFill>
                            <a:srgbClr val="FF0000"/>
                          </a:solidFill>
                          <a:effectLst/>
                          <a:latin typeface="Rockwell" pitchFamily="18" charset="0"/>
                        </a:rPr>
                        <a:t>Amateur Extra</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20000"/>
                        </a:spcBef>
                        <a:spcAft>
                          <a:spcPct val="0"/>
                        </a:spcAft>
                        <a:buClr>
                          <a:srgbClr val="FF1515"/>
                        </a:buClr>
                        <a:buSzTx/>
                        <a:buFontTx/>
                        <a:buNone/>
                        <a:tabLst/>
                      </a:pPr>
                      <a:r>
                        <a:rPr kumimoji="0" lang="en-US" sz="1800" b="0" i="0" u="none" strike="noStrike" cap="none" normalizeH="0" baseline="0" dirty="0" smtClean="0">
                          <a:ln>
                            <a:noFill/>
                          </a:ln>
                          <a:solidFill>
                            <a:srgbClr val="FF0000"/>
                          </a:solidFill>
                          <a:effectLst/>
                          <a:latin typeface="Rockwell" pitchFamily="18" charset="0"/>
                        </a:rPr>
                        <a:t>Element 4 (Amateur Extra)</a:t>
                      </a:r>
                      <a:br>
                        <a:rPr kumimoji="0" lang="en-US" sz="1800" b="0" i="0" u="none" strike="noStrike" cap="none" normalizeH="0" baseline="0" dirty="0" smtClean="0">
                          <a:ln>
                            <a:noFill/>
                          </a:ln>
                          <a:solidFill>
                            <a:srgbClr val="FF0000"/>
                          </a:solidFill>
                          <a:effectLst/>
                          <a:latin typeface="Rockwell" pitchFamily="18" charset="0"/>
                        </a:rPr>
                      </a:br>
                      <a:r>
                        <a:rPr kumimoji="0" lang="en-US" sz="1800" b="0" i="0" u="none" strike="noStrike" cap="none" normalizeH="0" baseline="0" dirty="0" smtClean="0">
                          <a:ln>
                            <a:noFill/>
                          </a:ln>
                          <a:solidFill>
                            <a:srgbClr val="FF0000"/>
                          </a:solidFill>
                          <a:effectLst/>
                          <a:latin typeface="Rockwell" pitchFamily="18" charset="0"/>
                        </a:rPr>
                        <a:t>Element 3 (General)</a:t>
                      </a:r>
                    </a:p>
                    <a:p>
                      <a:pPr marL="0" marR="0" lvl="0" indent="0" algn="l" defTabSz="914400" rtl="0" eaLnBrk="1" fontAlgn="base" latinLnBrk="0" hangingPunct="1">
                        <a:lnSpc>
                          <a:spcPts val="2000"/>
                        </a:lnSpc>
                        <a:spcBef>
                          <a:spcPct val="20000"/>
                        </a:spcBef>
                        <a:spcAft>
                          <a:spcPct val="0"/>
                        </a:spcAft>
                        <a:buClr>
                          <a:srgbClr val="FF1515"/>
                        </a:buClr>
                        <a:buSzTx/>
                        <a:buFontTx/>
                        <a:buNone/>
                        <a:tabLst/>
                      </a:pPr>
                      <a:r>
                        <a:rPr kumimoji="0" lang="en-US" sz="1800" b="0" i="0" u="none" strike="noStrike" cap="none" normalizeH="0" baseline="0" dirty="0" smtClean="0">
                          <a:ln>
                            <a:noFill/>
                          </a:ln>
                          <a:solidFill>
                            <a:srgbClr val="FF0000"/>
                          </a:solidFill>
                          <a:effectLst/>
                          <a:latin typeface="Rockwell" pitchFamily="18" charset="0"/>
                        </a:rPr>
                        <a:t>Element 2 (Technician)</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35" name="Rectangle 25"/>
          <p:cNvSpPr>
            <a:spLocks noChangeArrowheads="1"/>
          </p:cNvSpPr>
          <p:nvPr/>
        </p:nvSpPr>
        <p:spPr bwMode="auto">
          <a:xfrm>
            <a:off x="231775" y="241300"/>
            <a:ext cx="8642350" cy="868363"/>
          </a:xfrm>
          <a:prstGeom prst="rect">
            <a:avLst/>
          </a:prstGeom>
          <a:noFill/>
          <a:ln w="9525">
            <a:noFill/>
            <a:miter lim="800000"/>
            <a:headEnd/>
            <a:tailEnd/>
          </a:ln>
        </p:spPr>
        <p:txBody>
          <a:bodyPr anchor="b"/>
          <a:lstStyle/>
          <a:p>
            <a:pPr algn="ctr" eaLnBrk="0" hangingPunct="0"/>
            <a:r>
              <a:rPr lang="en-GB" sz="3600" b="1">
                <a:solidFill>
                  <a:schemeClr val="bg1"/>
                </a:solidFill>
                <a:latin typeface="Rockwell" pitchFamily="18" charset="0"/>
              </a:rPr>
              <a:t>Commission’s Rules</a:t>
            </a:r>
            <a:endParaRPr lang="en-US" sz="2400">
              <a:solidFill>
                <a:schemeClr val="bg1"/>
              </a:solidFill>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36963">
                                            <p:txEl>
                                              <p:pRg st="1" end="1"/>
                                            </p:txEl>
                                          </p:spTgt>
                                        </p:tgtEl>
                                        <p:attrNameLst>
                                          <p:attrName>style.visibility</p:attrName>
                                        </p:attrNameLst>
                                      </p:cBhvr>
                                      <p:to>
                                        <p:strVal val="visible"/>
                                      </p:to>
                                    </p:set>
                                    <p:animEffect transition="in" filter="wipe(up)">
                                      <p:cBhvr>
                                        <p:cTn id="7" dur="500"/>
                                        <p:tgtEl>
                                          <p:spTgt spid="41369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136963">
                                            <p:txEl>
                                              <p:pRg st="3" end="3"/>
                                            </p:txEl>
                                          </p:spTgt>
                                        </p:tgtEl>
                                        <p:attrNameLst>
                                          <p:attrName>style.visibility</p:attrName>
                                        </p:attrNameLst>
                                      </p:cBhvr>
                                      <p:to>
                                        <p:strVal val="visible"/>
                                      </p:to>
                                    </p:set>
                                    <p:animEffect transition="in" filter="wipe(left)">
                                      <p:cBhvr>
                                        <p:cTn id="12" dur="500"/>
                                        <p:tgtEl>
                                          <p:spTgt spid="413696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36963">
                                            <p:txEl>
                                              <p:pRg st="5" end="5"/>
                                            </p:txEl>
                                          </p:spTgt>
                                        </p:tgtEl>
                                        <p:attrNameLst>
                                          <p:attrName>style.visibility</p:attrName>
                                        </p:attrNameLst>
                                      </p:cBhvr>
                                      <p:to>
                                        <p:strVal val="visible"/>
                                      </p:to>
                                    </p:set>
                                    <p:animEffect transition="in" filter="wipe(left)">
                                      <p:cBhvr>
                                        <p:cTn id="17" dur="500"/>
                                        <p:tgtEl>
                                          <p:spTgt spid="413696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1788"/>
                                        </p:tgtEl>
                                        <p:attrNameLst>
                                          <p:attrName>style.visibility</p:attrName>
                                        </p:attrNameLst>
                                      </p:cBhvr>
                                      <p:to>
                                        <p:strVal val="visible"/>
                                      </p:to>
                                    </p:set>
                                    <p:animEffect transition="in" filter="wipe(down)">
                                      <p:cBhvr>
                                        <p:cTn id="22" dur="500"/>
                                        <p:tgtEl>
                                          <p:spTgt spid="31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GB" sz="3600" b="1" smtClean="0"/>
              <a:t>Commission’s Rules</a:t>
            </a:r>
            <a:endParaRPr lang="en-US" sz="3600" b="1" smtClean="0"/>
          </a:p>
        </p:txBody>
      </p:sp>
      <p:sp>
        <p:nvSpPr>
          <p:cNvPr id="3" name="Content Placeholder 2"/>
          <p:cNvSpPr>
            <a:spLocks noGrp="1"/>
          </p:cNvSpPr>
          <p:nvPr>
            <p:ph idx="1"/>
          </p:nvPr>
        </p:nvSpPr>
        <p:spPr>
          <a:xfrm>
            <a:off x="231775" y="1431925"/>
            <a:ext cx="8642350" cy="5199063"/>
          </a:xfrm>
        </p:spPr>
        <p:txBody>
          <a:bodyPr/>
          <a:lstStyle/>
          <a:p>
            <a:pPr marL="342900" lvl="2" indent="-342900"/>
            <a:r>
              <a:rPr lang="en-US" sz="2000" smtClean="0"/>
              <a:t>For a non-U.S. citizen to be an accredited Volunteer Examiner, </a:t>
            </a:r>
            <a:r>
              <a:rPr lang="en-US" sz="2000" b="1" smtClean="0"/>
              <a:t>the person must hold a U.S. Amateur Radio license of General Class or above</a:t>
            </a:r>
            <a:r>
              <a:rPr lang="en-US" sz="2000" smtClean="0"/>
              <a:t>. </a:t>
            </a:r>
            <a:r>
              <a:rPr lang="en-US" sz="1000" smtClean="0"/>
              <a:t>(G1D08)</a:t>
            </a:r>
          </a:p>
          <a:p>
            <a:r>
              <a:rPr lang="en-US" smtClean="0"/>
              <a:t>A Certificate of Successful Completion of Examination (CSCE) is valid for exam element credit for a period of 365 days. </a:t>
            </a:r>
            <a:r>
              <a:rPr lang="en-US" sz="1000" smtClean="0"/>
              <a:t>(G1D09)</a:t>
            </a:r>
            <a:endParaRPr lang="en-US" smtClean="0"/>
          </a:p>
          <a:p>
            <a:endParaRPr lang="en-US" smtClean="0"/>
          </a:p>
        </p:txBody>
      </p:sp>
      <p:sp>
        <p:nvSpPr>
          <p:cNvPr id="39940" name="Slide Number Placeholder 3"/>
          <p:cNvSpPr>
            <a:spLocks noGrp="1"/>
          </p:cNvSpPr>
          <p:nvPr>
            <p:ph type="sldNum" sz="quarter" idx="12"/>
          </p:nvPr>
        </p:nvSpPr>
        <p:spPr>
          <a:noFill/>
        </p:spPr>
        <p:txBody>
          <a:bodyPr/>
          <a:lstStyle/>
          <a:p>
            <a:fld id="{37D23B0B-97E9-4468-8377-A7F4CAC7A8B8}" type="slidenum">
              <a:rPr lang="en-US" smtClean="0"/>
              <a:pPr/>
              <a:t>37</a:t>
            </a:fld>
            <a:endParaRPr lang="en-US" smtClean="0"/>
          </a:p>
        </p:txBody>
      </p:sp>
      <p:pic>
        <p:nvPicPr>
          <p:cNvPr id="39945" name="Picture 9"/>
          <p:cNvPicPr>
            <a:picLocks noChangeAspect="1" noChangeArrowheads="1"/>
          </p:cNvPicPr>
          <p:nvPr/>
        </p:nvPicPr>
        <p:blipFill>
          <a:blip r:embed="rId2" cstate="print"/>
          <a:srcRect/>
          <a:stretch>
            <a:fillRect/>
          </a:stretch>
        </p:blipFill>
        <p:spPr bwMode="auto">
          <a:xfrm>
            <a:off x="6662738" y="3352800"/>
            <a:ext cx="1695450" cy="714375"/>
          </a:xfrm>
          <a:prstGeom prst="rect">
            <a:avLst/>
          </a:prstGeom>
          <a:noFill/>
          <a:ln w="12700" cap="sq">
            <a:noFill/>
            <a:miter lim="800000"/>
            <a:headEnd type="none" w="sm" len="sm"/>
            <a:tailEnd type="none" w="sm" len="sm"/>
          </a:ln>
          <a:effectLst/>
        </p:spPr>
      </p:pic>
      <p:pic>
        <p:nvPicPr>
          <p:cNvPr id="39948" name="Picture 12"/>
          <p:cNvPicPr>
            <a:picLocks noChangeAspect="1" noChangeArrowheads="1"/>
          </p:cNvPicPr>
          <p:nvPr/>
        </p:nvPicPr>
        <p:blipFill>
          <a:blip r:embed="rId3" cstate="print"/>
          <a:srcRect/>
          <a:stretch>
            <a:fillRect/>
          </a:stretch>
        </p:blipFill>
        <p:spPr bwMode="auto">
          <a:xfrm>
            <a:off x="6764338" y="5114925"/>
            <a:ext cx="1333500" cy="1314450"/>
          </a:xfrm>
          <a:prstGeom prst="rect">
            <a:avLst/>
          </a:prstGeom>
          <a:noFill/>
          <a:ln w="12700" cap="sq">
            <a:noFill/>
            <a:miter lim="800000"/>
            <a:headEnd type="none" w="sm" len="sm"/>
            <a:tailEnd type="none" w="sm" len="sm"/>
          </a:ln>
          <a:effectLst/>
        </p:spPr>
      </p:pic>
      <p:pic>
        <p:nvPicPr>
          <p:cNvPr id="39952" name="Picture 16" descr="C:\Users\Bytheway\Desktop\CSCEBWAR.JPG"/>
          <p:cNvPicPr>
            <a:picLocks noChangeAspect="1" noChangeArrowheads="1"/>
          </p:cNvPicPr>
          <p:nvPr/>
        </p:nvPicPr>
        <p:blipFill>
          <a:blip r:embed="rId4" cstate="print"/>
          <a:srcRect/>
          <a:stretch>
            <a:fillRect/>
          </a:stretch>
        </p:blipFill>
        <p:spPr bwMode="auto">
          <a:xfrm>
            <a:off x="606425" y="3127375"/>
            <a:ext cx="5549900" cy="3624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9952"/>
                                        </p:tgtEl>
                                        <p:attrNameLst>
                                          <p:attrName>style.visibility</p:attrName>
                                        </p:attrNameLst>
                                      </p:cBhvr>
                                      <p:to>
                                        <p:strVal val="visible"/>
                                      </p:to>
                                    </p:set>
                                    <p:animEffect transition="in" filter="wipe(down)">
                                      <p:cBhvr>
                                        <p:cTn id="17" dur="500"/>
                                        <p:tgtEl>
                                          <p:spTgt spid="39952"/>
                                        </p:tgtEl>
                                      </p:cBhvr>
                                    </p:animEffect>
                                  </p:childTnLst>
                                </p:cTn>
                              </p:par>
                              <p:par>
                                <p:cTn id="18" presetID="22" presetClass="entr" presetSubtype="2" fill="hold" nodeType="withEffect">
                                  <p:stCondLst>
                                    <p:cond delay="0"/>
                                  </p:stCondLst>
                                  <p:childTnLst>
                                    <p:set>
                                      <p:cBhvr>
                                        <p:cTn id="19" dur="1" fill="hold">
                                          <p:stCondLst>
                                            <p:cond delay="0"/>
                                          </p:stCondLst>
                                        </p:cTn>
                                        <p:tgtEl>
                                          <p:spTgt spid="39945"/>
                                        </p:tgtEl>
                                        <p:attrNameLst>
                                          <p:attrName>style.visibility</p:attrName>
                                        </p:attrNameLst>
                                      </p:cBhvr>
                                      <p:to>
                                        <p:strVal val="visible"/>
                                      </p:to>
                                    </p:set>
                                    <p:animEffect transition="in" filter="wipe(right)">
                                      <p:cBhvr>
                                        <p:cTn id="20" dur="500"/>
                                        <p:tgtEl>
                                          <p:spTgt spid="39945"/>
                                        </p:tgtEl>
                                      </p:cBhvr>
                                    </p:animEffect>
                                  </p:childTnLst>
                                </p:cTn>
                              </p:par>
                              <p:par>
                                <p:cTn id="21" presetID="22" presetClass="entr" presetSubtype="4" fill="hold" nodeType="withEffect">
                                  <p:stCondLst>
                                    <p:cond delay="0"/>
                                  </p:stCondLst>
                                  <p:childTnLst>
                                    <p:set>
                                      <p:cBhvr>
                                        <p:cTn id="22" dur="1" fill="hold">
                                          <p:stCondLst>
                                            <p:cond delay="0"/>
                                          </p:stCondLst>
                                        </p:cTn>
                                        <p:tgtEl>
                                          <p:spTgt spid="39948"/>
                                        </p:tgtEl>
                                        <p:attrNameLst>
                                          <p:attrName>style.visibility</p:attrName>
                                        </p:attrNameLst>
                                      </p:cBhvr>
                                      <p:to>
                                        <p:strVal val="visible"/>
                                      </p:to>
                                    </p:set>
                                    <p:animEffect transition="in" filter="wipe(down)">
                                      <p:cBhvr>
                                        <p:cTn id="23" dur="5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GB" sz="3600" b="1" smtClean="0"/>
              <a:t>Commission’s Rules</a:t>
            </a:r>
            <a:endParaRPr lang="en-US" sz="3600" b="1" smtClean="0"/>
          </a:p>
        </p:txBody>
      </p:sp>
      <p:sp>
        <p:nvSpPr>
          <p:cNvPr id="63491" name="Rectangle 3"/>
          <p:cNvSpPr>
            <a:spLocks noGrp="1" noChangeArrowheads="1"/>
          </p:cNvSpPr>
          <p:nvPr>
            <p:ph type="body" idx="1"/>
          </p:nvPr>
        </p:nvSpPr>
        <p:spPr>
          <a:xfrm>
            <a:off x="250825" y="1706563"/>
            <a:ext cx="5511800" cy="4962525"/>
          </a:xfrm>
        </p:spPr>
        <p:txBody>
          <a:bodyPr/>
          <a:lstStyle/>
          <a:p>
            <a:pPr>
              <a:buFont typeface="Wingdings" pitchFamily="2" charset="2"/>
              <a:buChar char="Ø"/>
            </a:pPr>
            <a:r>
              <a:rPr lang="en-US" b="1" smtClean="0"/>
              <a:t>18 years</a:t>
            </a:r>
            <a:r>
              <a:rPr lang="en-US" smtClean="0"/>
              <a:t> is the minimum age that one must be to qualify as an accredited Volunteer Examiner.  </a:t>
            </a:r>
            <a:r>
              <a:rPr lang="en-US" sz="1000" smtClean="0"/>
              <a:t>(G1D10)</a:t>
            </a:r>
          </a:p>
          <a:p>
            <a:pPr>
              <a:buFont typeface="Wingdings" pitchFamily="2" charset="2"/>
              <a:buChar char="Ø"/>
            </a:pPr>
            <a:endParaRPr lang="en-US" sz="1000" smtClean="0"/>
          </a:p>
          <a:p>
            <a:pPr>
              <a:buFont typeface="Wingdings" pitchFamily="2" charset="2"/>
              <a:buChar char="Ø"/>
            </a:pPr>
            <a:r>
              <a:rPr lang="en-US" b="1" smtClean="0"/>
              <a:t>If a third party’s amateur license had ever been revoked</a:t>
            </a:r>
            <a:r>
              <a:rPr lang="en-US" smtClean="0"/>
              <a:t>, it would disqualify that third party from participating in stating a message over an amateur station. </a:t>
            </a:r>
            <a:r>
              <a:rPr lang="en-US" sz="1000" smtClean="0"/>
              <a:t>(G1E01)</a:t>
            </a:r>
          </a:p>
        </p:txBody>
      </p:sp>
      <p:pic>
        <p:nvPicPr>
          <p:cNvPr id="6" name="Picture 57"/>
          <p:cNvPicPr>
            <a:picLocks noChangeAspect="1" noChangeArrowheads="1"/>
          </p:cNvPicPr>
          <p:nvPr/>
        </p:nvPicPr>
        <p:blipFill>
          <a:blip r:embed="rId2" cstate="print"/>
          <a:srcRect/>
          <a:stretch>
            <a:fillRect/>
          </a:stretch>
        </p:blipFill>
        <p:spPr bwMode="auto">
          <a:xfrm>
            <a:off x="6338888" y="1470025"/>
            <a:ext cx="2805112" cy="2765425"/>
          </a:xfrm>
          <a:prstGeom prst="rect">
            <a:avLst/>
          </a:prstGeom>
          <a:noFill/>
          <a:ln w="12700" cap="sq">
            <a:noFill/>
            <a:miter lim="800000"/>
            <a:headEnd type="none" w="sm" len="sm"/>
            <a:tailEnd type="none" w="sm" len="sm"/>
          </a:ln>
          <a:effectLst/>
        </p:spPr>
      </p:pic>
      <p:pic>
        <p:nvPicPr>
          <p:cNvPr id="7" name="Picture 63" descr="OldHam3"/>
          <p:cNvPicPr>
            <a:picLocks noChangeAspect="1" noChangeArrowheads="1"/>
          </p:cNvPicPr>
          <p:nvPr/>
        </p:nvPicPr>
        <p:blipFill>
          <a:blip r:embed="rId3" cstate="print"/>
          <a:srcRect/>
          <a:stretch>
            <a:fillRect/>
          </a:stretch>
        </p:blipFill>
        <p:spPr bwMode="auto">
          <a:xfrm>
            <a:off x="6338888" y="4197350"/>
            <a:ext cx="2805112" cy="2660650"/>
          </a:xfrm>
          <a:prstGeom prst="rect">
            <a:avLst/>
          </a:prstGeom>
          <a:noFill/>
          <a:ln w="9525">
            <a:noFill/>
            <a:miter lim="800000"/>
            <a:headEnd/>
            <a:tailEnd/>
          </a:ln>
        </p:spPr>
      </p:pic>
      <p:sp>
        <p:nvSpPr>
          <p:cNvPr id="8" name="Text Box 6"/>
          <p:cNvSpPr txBox="1">
            <a:spLocks noChangeArrowheads="1"/>
          </p:cNvSpPr>
          <p:nvPr/>
        </p:nvSpPr>
        <p:spPr bwMode="auto">
          <a:xfrm>
            <a:off x="4303713" y="5118100"/>
            <a:ext cx="1616075" cy="131445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1600">
                <a:solidFill>
                  <a:srgbClr val="FF0000"/>
                </a:solidFill>
                <a:latin typeface="Rockwell" pitchFamily="18" charset="0"/>
              </a:rPr>
              <a:t>There is no age limit to become an amateur radio  operator.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up)">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wipe(left)">
                                      <p:cBhvr>
                                        <p:cTn id="12" dur="500"/>
                                        <p:tgtEl>
                                          <p:spTgt spid="634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nodeType="afterGroup">
                            <p:stCondLst>
                              <p:cond delay="500"/>
                            </p:stCondLst>
                            <p:childTnLst>
                              <p:par>
                                <p:cTn id="22" presetID="22" presetClass="entr" presetSubtype="4" fill="hold" grpId="0" nodeType="after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ADD914E-6153-4E28-8D4F-280FA94345BE}" type="slidenum">
              <a:rPr lang="en-US" sz="1400">
                <a:latin typeface="Times New Roman" pitchFamily="18" charset="0"/>
              </a:rPr>
              <a:pPr algn="r"/>
              <a:t>39</a:t>
            </a:fld>
            <a:endParaRPr lang="en-US" sz="1400">
              <a:latin typeface="Times New Roman" pitchFamily="18" charset="0"/>
            </a:endParaRPr>
          </a:p>
        </p:txBody>
      </p:sp>
      <p:sp>
        <p:nvSpPr>
          <p:cNvPr id="41987" name="Rectangle 2"/>
          <p:cNvSpPr>
            <a:spLocks noGrp="1" noChangeArrowheads="1"/>
          </p:cNvSpPr>
          <p:nvPr>
            <p:ph type="title" idx="4294967295"/>
          </p:nvPr>
        </p:nvSpPr>
        <p:spPr>
          <a:xfrm>
            <a:off x="350838" y="395288"/>
            <a:ext cx="8642350" cy="868362"/>
          </a:xfrm>
        </p:spPr>
        <p:txBody>
          <a:bodyPr anchor="t"/>
          <a:lstStyle/>
          <a:p>
            <a:pPr algn="ctr" eaLnBrk="1" hangingPunct="1"/>
            <a:r>
              <a:rPr lang="en-GB" sz="3600" b="1" smtClean="0"/>
              <a:t>Commission’s Rules</a:t>
            </a:r>
            <a:endParaRPr lang="en-US" sz="3600" b="1" smtClean="0"/>
          </a:p>
        </p:txBody>
      </p:sp>
      <p:sp>
        <p:nvSpPr>
          <p:cNvPr id="4134915" name="Rectangle 3"/>
          <p:cNvSpPr>
            <a:spLocks noGrp="1" noChangeArrowheads="1"/>
          </p:cNvSpPr>
          <p:nvPr>
            <p:ph type="body" idx="4294967295"/>
          </p:nvPr>
        </p:nvSpPr>
        <p:spPr>
          <a:xfrm>
            <a:off x="0" y="1508125"/>
            <a:ext cx="9144000" cy="5349875"/>
          </a:xfrm>
        </p:spPr>
        <p:txBody>
          <a:bodyPr/>
          <a:lstStyle/>
          <a:p>
            <a:pPr marL="381000" indent="-381000" eaLnBrk="1" hangingPunct="1">
              <a:buFont typeface="Wingdings" pitchFamily="2" charset="2"/>
              <a:buChar char="Ø"/>
            </a:pPr>
            <a:r>
              <a:rPr lang="en-US" smtClean="0"/>
              <a:t>A 10 meter repeater may retransmit a 2 meter signal from a Technician, ONLY if there is an active duty control operator holding a General Class or higher.</a:t>
            </a:r>
            <a:r>
              <a:rPr lang="en-US" sz="2400" smtClean="0"/>
              <a:t> </a:t>
            </a:r>
            <a:r>
              <a:rPr lang="en-US" sz="1000" smtClean="0"/>
              <a:t>(G1E02)</a:t>
            </a:r>
          </a:p>
        </p:txBody>
      </p:sp>
      <p:pic>
        <p:nvPicPr>
          <p:cNvPr id="27654" name="Picture 6" descr="10 meter chart"/>
          <p:cNvPicPr>
            <a:picLocks noChangeAspect="1" noChangeArrowheads="1"/>
          </p:cNvPicPr>
          <p:nvPr/>
        </p:nvPicPr>
        <p:blipFill>
          <a:blip r:embed="rId2" cstate="print"/>
          <a:srcRect/>
          <a:stretch>
            <a:fillRect/>
          </a:stretch>
        </p:blipFill>
        <p:spPr bwMode="auto">
          <a:xfrm>
            <a:off x="615950" y="3082925"/>
            <a:ext cx="8286750" cy="3071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34915">
                                            <p:txEl>
                                              <p:pRg st="0" end="0"/>
                                            </p:txEl>
                                          </p:spTgt>
                                        </p:tgtEl>
                                        <p:attrNameLst>
                                          <p:attrName>style.visibility</p:attrName>
                                        </p:attrNameLst>
                                      </p:cBhvr>
                                      <p:to>
                                        <p:strVal val="visible"/>
                                      </p:to>
                                    </p:set>
                                    <p:animEffect transition="in" filter="wipe(up)">
                                      <p:cBhvr>
                                        <p:cTn id="7" dur="500"/>
                                        <p:tgtEl>
                                          <p:spTgt spid="4134915">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7654"/>
                                        </p:tgtEl>
                                        <p:attrNameLst>
                                          <p:attrName>style.visibility</p:attrName>
                                        </p:attrNameLst>
                                      </p:cBhvr>
                                      <p:to>
                                        <p:strVal val="visible"/>
                                      </p:to>
                                    </p:set>
                                    <p:animEffect transition="in" filter="wipe(down)">
                                      <p:cBhvr>
                                        <p:cTn id="11"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49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C6C87A-2F48-42AC-81B1-EC0E1BBC16DB}" type="slidenum">
              <a:rPr lang="en-US" sz="1400">
                <a:latin typeface="Times New Roman" pitchFamily="18" charset="0"/>
              </a:rPr>
              <a:pPr algn="r"/>
              <a:t>4</a:t>
            </a:fld>
            <a:endParaRPr lang="en-US" sz="1400">
              <a:latin typeface="Times New Roman" pitchFamily="18" charset="0"/>
            </a:endParaRPr>
          </a:p>
        </p:txBody>
      </p:sp>
      <p:sp>
        <p:nvSpPr>
          <p:cNvPr id="6147"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4108291" name="Rectangle 3"/>
          <p:cNvSpPr>
            <a:spLocks noGrp="1" noChangeArrowheads="1"/>
          </p:cNvSpPr>
          <p:nvPr>
            <p:ph type="body" idx="4294967295"/>
          </p:nvPr>
        </p:nvSpPr>
        <p:spPr>
          <a:xfrm>
            <a:off x="155575" y="1585913"/>
            <a:ext cx="8794750" cy="1190625"/>
          </a:xfrm>
        </p:spPr>
        <p:txBody>
          <a:bodyPr/>
          <a:lstStyle/>
          <a:p>
            <a:pPr marL="381000" indent="-381000" eaLnBrk="1" hangingPunct="1">
              <a:lnSpc>
                <a:spcPct val="90000"/>
              </a:lnSpc>
              <a:buFont typeface="Wingdings" pitchFamily="2" charset="2"/>
              <a:buChar char="Ø"/>
            </a:pPr>
            <a:r>
              <a:rPr lang="en-US" sz="2400" b="1" smtClean="0"/>
              <a:t>General class control operator frequency privileges</a:t>
            </a:r>
            <a:r>
              <a:rPr lang="en-US" b="1" smtClean="0"/>
              <a:t> </a:t>
            </a:r>
            <a:r>
              <a:rPr lang="en-US" sz="1200" b="1" smtClean="0"/>
              <a:t>(cont)</a:t>
            </a:r>
          </a:p>
          <a:p>
            <a:pPr marL="381000" indent="-381000" eaLnBrk="1" hangingPunct="1">
              <a:lnSpc>
                <a:spcPct val="90000"/>
              </a:lnSpc>
              <a:buFont typeface="Wingdings" pitchFamily="2" charset="2"/>
              <a:buChar char="Ø"/>
            </a:pPr>
            <a:endParaRPr lang="en-US" sz="1200" b="1" smtClean="0"/>
          </a:p>
          <a:p>
            <a:pPr marL="838200" lvl="1" indent="-381000" eaLnBrk="1" hangingPunct="1">
              <a:lnSpc>
                <a:spcPts val="2000"/>
              </a:lnSpc>
            </a:pPr>
            <a:r>
              <a:rPr lang="en-US" b="1" smtClean="0"/>
              <a:t>A General Class license holder is granted </a:t>
            </a:r>
            <a:r>
              <a:rPr lang="en-US" b="1" smtClean="0">
                <a:solidFill>
                  <a:schemeClr val="accent2"/>
                </a:solidFill>
              </a:rPr>
              <a:t>all</a:t>
            </a:r>
            <a:r>
              <a:rPr lang="en-US" b="1" smtClean="0"/>
              <a:t> amateur frequency privileges on the following: </a:t>
            </a:r>
            <a:r>
              <a:rPr lang="en-US" sz="900" smtClean="0"/>
              <a:t>(G1A01)</a:t>
            </a:r>
          </a:p>
        </p:txBody>
      </p:sp>
      <p:sp>
        <p:nvSpPr>
          <p:cNvPr id="4108292" name="Text Box 4"/>
          <p:cNvSpPr txBox="1">
            <a:spLocks noChangeArrowheads="1"/>
          </p:cNvSpPr>
          <p:nvPr/>
        </p:nvSpPr>
        <p:spPr bwMode="auto">
          <a:xfrm>
            <a:off x="2882900" y="6116638"/>
            <a:ext cx="4191000" cy="366712"/>
          </a:xfrm>
          <a:prstGeom prst="rect">
            <a:avLst/>
          </a:prstGeom>
          <a:noFill/>
          <a:ln w="12700" cap="sq">
            <a:noFill/>
            <a:miter lim="800000"/>
            <a:headEnd type="none" w="sm" len="sm"/>
            <a:tailEnd type="none" w="sm" len="sm"/>
          </a:ln>
        </p:spPr>
        <p:txBody>
          <a:bodyPr>
            <a:spAutoFit/>
          </a:bodyPr>
          <a:lstStyle/>
          <a:p>
            <a:pPr>
              <a:spcBef>
                <a:spcPct val="50000"/>
              </a:spcBef>
            </a:pPr>
            <a:r>
              <a:rPr lang="en-US" b="1">
                <a:solidFill>
                  <a:srgbClr val="CC9900"/>
                </a:solidFill>
                <a:latin typeface="Rockwell" pitchFamily="18" charset="0"/>
              </a:rPr>
              <a:t>USB (</a:t>
            </a:r>
            <a:r>
              <a:rPr lang="en-US" b="1" i="1">
                <a:solidFill>
                  <a:srgbClr val="663300"/>
                </a:solidFill>
                <a:latin typeface="Rockwell" pitchFamily="18" charset="0"/>
              </a:rPr>
              <a:t>U</a:t>
            </a:r>
            <a:r>
              <a:rPr lang="en-US" b="1">
                <a:solidFill>
                  <a:srgbClr val="CC9900"/>
                </a:solidFill>
                <a:latin typeface="Rockwell" pitchFamily="18" charset="0"/>
              </a:rPr>
              <a:t>pper </a:t>
            </a:r>
            <a:r>
              <a:rPr lang="en-US" b="1" i="1">
                <a:solidFill>
                  <a:srgbClr val="663300"/>
                </a:solidFill>
                <a:latin typeface="Rockwell" pitchFamily="18" charset="0"/>
              </a:rPr>
              <a:t>S</a:t>
            </a:r>
            <a:r>
              <a:rPr lang="en-US" b="1">
                <a:solidFill>
                  <a:srgbClr val="CC9900"/>
                </a:solidFill>
                <a:latin typeface="Rockwell" pitchFamily="18" charset="0"/>
              </a:rPr>
              <a:t>ide </a:t>
            </a:r>
            <a:r>
              <a:rPr lang="en-US" b="1" i="1">
                <a:solidFill>
                  <a:srgbClr val="663300"/>
                </a:solidFill>
                <a:latin typeface="Rockwell" pitchFamily="18" charset="0"/>
              </a:rPr>
              <a:t>B</a:t>
            </a:r>
            <a:r>
              <a:rPr lang="en-US" b="1">
                <a:solidFill>
                  <a:srgbClr val="CC9900"/>
                </a:solidFill>
                <a:latin typeface="Rockwell" pitchFamily="18" charset="0"/>
              </a:rPr>
              <a:t>and) Phone only</a:t>
            </a:r>
          </a:p>
        </p:txBody>
      </p:sp>
      <p:pic>
        <p:nvPicPr>
          <p:cNvPr id="9224" name="Picture 8" descr="60 meter chart"/>
          <p:cNvPicPr>
            <a:picLocks noChangeAspect="1" noChangeArrowheads="1"/>
          </p:cNvPicPr>
          <p:nvPr/>
        </p:nvPicPr>
        <p:blipFill>
          <a:blip r:embed="rId2" cstate="print"/>
          <a:srcRect/>
          <a:stretch>
            <a:fillRect/>
          </a:stretch>
        </p:blipFill>
        <p:spPr bwMode="auto">
          <a:xfrm>
            <a:off x="1192213" y="3160713"/>
            <a:ext cx="7450137" cy="2800350"/>
          </a:xfrm>
          <a:prstGeom prst="rect">
            <a:avLst/>
          </a:prstGeom>
          <a:noFill/>
          <a:ln w="9525">
            <a:noFill/>
            <a:miter lim="800000"/>
            <a:headEnd/>
            <a:tailEnd/>
          </a:ln>
        </p:spPr>
      </p:pic>
      <p:sp>
        <p:nvSpPr>
          <p:cNvPr id="4111375" name="Text Box 15"/>
          <p:cNvSpPr txBox="1">
            <a:spLocks noChangeArrowheads="1"/>
          </p:cNvSpPr>
          <p:nvPr/>
        </p:nvSpPr>
        <p:spPr bwMode="auto">
          <a:xfrm>
            <a:off x="0" y="3313113"/>
            <a:ext cx="1143000" cy="2608262"/>
          </a:xfrm>
          <a:prstGeom prst="rect">
            <a:avLst/>
          </a:prstGeom>
          <a:noFill/>
          <a:ln w="12700" cap="sq">
            <a:noFill/>
            <a:miter lim="800000"/>
            <a:headEnd type="none" w="sm" len="sm"/>
            <a:tailEnd type="none" w="sm" len="sm"/>
          </a:ln>
        </p:spPr>
        <p:txBody>
          <a:bodyPr lIns="0" tIns="0" rIns="0" bIns="0">
            <a:spAutoFit/>
          </a:bodyPr>
          <a:lstStyle/>
          <a:p>
            <a:pPr algn="ctr">
              <a:spcBef>
                <a:spcPct val="50000"/>
              </a:spcBef>
            </a:pPr>
            <a:r>
              <a:rPr lang="en-US" sz="1200" b="1">
                <a:solidFill>
                  <a:schemeClr val="accent2"/>
                </a:solidFill>
                <a:latin typeface="Rockwell" pitchFamily="18" charset="0"/>
              </a:rPr>
              <a:t>160</a:t>
            </a:r>
          </a:p>
          <a:p>
            <a:pPr algn="ctr">
              <a:spcBef>
                <a:spcPct val="50000"/>
              </a:spcBef>
            </a:pPr>
            <a:r>
              <a:rPr lang="en-US" sz="4000" b="1">
                <a:solidFill>
                  <a:schemeClr val="accent2"/>
                </a:solidFill>
                <a:latin typeface="Rockwell" pitchFamily="18" charset="0"/>
              </a:rPr>
              <a:t>60</a:t>
            </a:r>
          </a:p>
          <a:p>
            <a:pPr algn="ctr">
              <a:spcBef>
                <a:spcPct val="50000"/>
              </a:spcBef>
            </a:pPr>
            <a:r>
              <a:rPr lang="en-US" sz="1200" b="1">
                <a:latin typeface="Rockwell" pitchFamily="18" charset="0"/>
              </a:rPr>
              <a:t>30</a:t>
            </a:r>
          </a:p>
          <a:p>
            <a:pPr algn="ctr">
              <a:spcBef>
                <a:spcPct val="50000"/>
              </a:spcBef>
            </a:pPr>
            <a:r>
              <a:rPr lang="en-US" sz="1200" b="1">
                <a:latin typeface="Rockwell" pitchFamily="18" charset="0"/>
              </a:rPr>
              <a:t>17</a:t>
            </a:r>
          </a:p>
          <a:p>
            <a:pPr algn="ctr">
              <a:spcBef>
                <a:spcPct val="50000"/>
              </a:spcBef>
            </a:pPr>
            <a:r>
              <a:rPr lang="en-US" sz="1200" b="1">
                <a:latin typeface="Rockwell" pitchFamily="18" charset="0"/>
              </a:rPr>
              <a:t>12</a:t>
            </a:r>
          </a:p>
          <a:p>
            <a:pPr algn="ctr">
              <a:spcBef>
                <a:spcPct val="50000"/>
              </a:spcBef>
            </a:pPr>
            <a:r>
              <a:rPr lang="en-US" sz="1200" b="1">
                <a:latin typeface="Rockwell" pitchFamily="18" charset="0"/>
              </a:rPr>
              <a:t>10</a:t>
            </a:r>
          </a:p>
          <a:p>
            <a:pPr algn="ctr">
              <a:spcBef>
                <a:spcPct val="50000"/>
              </a:spcBef>
            </a:pPr>
            <a:r>
              <a:rPr lang="en-US" b="1">
                <a:solidFill>
                  <a:schemeClr val="accent2"/>
                </a:solidFill>
                <a:latin typeface="Rockwell" pitchFamily="18" charset="0"/>
              </a:rPr>
              <a:t>Meters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08291">
                                            <p:txEl>
                                              <p:pRg st="0" end="0"/>
                                            </p:txEl>
                                          </p:spTgt>
                                        </p:tgtEl>
                                        <p:attrNameLst>
                                          <p:attrName>style.visibility</p:attrName>
                                        </p:attrNameLst>
                                      </p:cBhvr>
                                      <p:to>
                                        <p:strVal val="visible"/>
                                      </p:to>
                                    </p:set>
                                    <p:animEffect transition="in" filter="wipe(up)">
                                      <p:cBhvr>
                                        <p:cTn id="7" dur="500"/>
                                        <p:tgtEl>
                                          <p:spTgt spid="4108291">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108291">
                                            <p:txEl>
                                              <p:pRg st="2" end="2"/>
                                            </p:txEl>
                                          </p:spTgt>
                                        </p:tgtEl>
                                        <p:attrNameLst>
                                          <p:attrName>style.visibility</p:attrName>
                                        </p:attrNameLst>
                                      </p:cBhvr>
                                      <p:to>
                                        <p:strVal val="visible"/>
                                      </p:to>
                                    </p:set>
                                    <p:animEffect transition="in" filter="wipe(left)">
                                      <p:cBhvr>
                                        <p:cTn id="11" dur="500"/>
                                        <p:tgtEl>
                                          <p:spTgt spid="4108291">
                                            <p:txEl>
                                              <p:pRg st="2" end="2"/>
                                            </p:txEl>
                                          </p:spTgt>
                                        </p:tgtEl>
                                      </p:cBhvr>
                                    </p:animEffect>
                                  </p:childTnLst>
                                </p:cTn>
                              </p:par>
                            </p:childTnLst>
                          </p:cTn>
                        </p:par>
                        <p:par>
                          <p:cTn id="12" fill="hold" nodeType="afterGroup">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111375"/>
                                        </p:tgtEl>
                                        <p:attrNameLst>
                                          <p:attrName>style.visibility</p:attrName>
                                        </p:attrNameLst>
                                      </p:cBhvr>
                                      <p:to>
                                        <p:strVal val="visible"/>
                                      </p:to>
                                    </p:set>
                                    <p:anim calcmode="lin" valueType="num">
                                      <p:cBhvr additive="base">
                                        <p:cTn id="15" dur="1000" fill="hold"/>
                                        <p:tgtEl>
                                          <p:spTgt spid="4111375"/>
                                        </p:tgtEl>
                                        <p:attrNameLst>
                                          <p:attrName>ppt_x</p:attrName>
                                        </p:attrNameLst>
                                      </p:cBhvr>
                                      <p:tavLst>
                                        <p:tav tm="0">
                                          <p:val>
                                            <p:strVal val="0-#ppt_w/2"/>
                                          </p:val>
                                        </p:tav>
                                        <p:tav tm="100000">
                                          <p:val>
                                            <p:strVal val="#ppt_x"/>
                                          </p:val>
                                        </p:tav>
                                      </p:tavLst>
                                    </p:anim>
                                    <p:anim calcmode="lin" valueType="num">
                                      <p:cBhvr additive="base">
                                        <p:cTn id="16" dur="1000" fill="hold"/>
                                        <p:tgtEl>
                                          <p:spTgt spid="411137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000"/>
                            </p:stCondLst>
                            <p:childTnLst>
                              <p:par>
                                <p:cTn id="18" presetID="23" presetClass="entr" presetSubtype="16" fill="hold" nodeType="afterEffect">
                                  <p:stCondLst>
                                    <p:cond delay="0"/>
                                  </p:stCondLst>
                                  <p:childTnLst>
                                    <p:set>
                                      <p:cBhvr>
                                        <p:cTn id="19" dur="1" fill="hold">
                                          <p:stCondLst>
                                            <p:cond delay="0"/>
                                          </p:stCondLst>
                                        </p:cTn>
                                        <p:tgtEl>
                                          <p:spTgt spid="9224"/>
                                        </p:tgtEl>
                                        <p:attrNameLst>
                                          <p:attrName>style.visibility</p:attrName>
                                        </p:attrNameLst>
                                      </p:cBhvr>
                                      <p:to>
                                        <p:strVal val="visible"/>
                                      </p:to>
                                    </p:set>
                                    <p:anim calcmode="lin" valueType="num">
                                      <p:cBhvr>
                                        <p:cTn id="20" dur="2000" fill="hold"/>
                                        <p:tgtEl>
                                          <p:spTgt spid="9224"/>
                                        </p:tgtEl>
                                        <p:attrNameLst>
                                          <p:attrName>ppt_w</p:attrName>
                                        </p:attrNameLst>
                                      </p:cBhvr>
                                      <p:tavLst>
                                        <p:tav tm="0">
                                          <p:val>
                                            <p:fltVal val="0"/>
                                          </p:val>
                                        </p:tav>
                                        <p:tav tm="100000">
                                          <p:val>
                                            <p:strVal val="#ppt_w"/>
                                          </p:val>
                                        </p:tav>
                                      </p:tavLst>
                                    </p:anim>
                                    <p:anim calcmode="lin" valueType="num">
                                      <p:cBhvr>
                                        <p:cTn id="21" dur="2000" fill="hold"/>
                                        <p:tgtEl>
                                          <p:spTgt spid="9224"/>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0"/>
                            </p:stCondLst>
                            <p:childTnLst>
                              <p:par>
                                <p:cTn id="23" presetID="2" presetClass="entr" presetSubtype="4" fill="hold" nodeType="afterEffect">
                                  <p:stCondLst>
                                    <p:cond delay="0"/>
                                  </p:stCondLst>
                                  <p:childTnLst>
                                    <p:set>
                                      <p:cBhvr>
                                        <p:cTn id="24" dur="1" fill="hold">
                                          <p:stCondLst>
                                            <p:cond delay="0"/>
                                          </p:stCondLst>
                                        </p:cTn>
                                        <p:tgtEl>
                                          <p:spTgt spid="4108292">
                                            <p:txEl>
                                              <p:pRg st="0" end="0"/>
                                            </p:txEl>
                                          </p:spTgt>
                                        </p:tgtEl>
                                        <p:attrNameLst>
                                          <p:attrName>style.visibility</p:attrName>
                                        </p:attrNameLst>
                                      </p:cBhvr>
                                      <p:to>
                                        <p:strVal val="visible"/>
                                      </p:to>
                                    </p:set>
                                    <p:anim calcmode="lin" valueType="num">
                                      <p:cBhvr additive="base">
                                        <p:cTn id="25" dur="500" fill="hold"/>
                                        <p:tgtEl>
                                          <p:spTgt spid="410829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82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3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GB" sz="3600" b="1" smtClean="0"/>
              <a:t>Commission’s Rules</a:t>
            </a:r>
            <a:endParaRPr lang="en-US" sz="3600" b="1" smtClean="0"/>
          </a:p>
        </p:txBody>
      </p:sp>
      <p:sp>
        <p:nvSpPr>
          <p:cNvPr id="32771" name="Rectangle 3"/>
          <p:cNvSpPr>
            <a:spLocks noGrp="1" noChangeArrowheads="1"/>
          </p:cNvSpPr>
          <p:nvPr>
            <p:ph type="body" idx="1"/>
          </p:nvPr>
        </p:nvSpPr>
        <p:spPr/>
        <p:txBody>
          <a:bodyPr/>
          <a:lstStyle/>
          <a:p>
            <a:pPr>
              <a:buFont typeface="Wingdings" pitchFamily="2" charset="2"/>
              <a:buChar char="Ø"/>
            </a:pPr>
            <a:r>
              <a:rPr lang="en-US" sz="2400" smtClean="0"/>
              <a:t>An Amateur Radio operator holding an FCC-issued General Class license is authorized to be a control operator in ITU Region 2 operating in the 7.175 to 7.300 MHz band. </a:t>
            </a:r>
            <a:r>
              <a:rPr lang="en-US" sz="1000" smtClean="0"/>
              <a:t>(G1E03)</a:t>
            </a:r>
          </a:p>
        </p:txBody>
      </p:sp>
      <p:pic>
        <p:nvPicPr>
          <p:cNvPr id="10250" name="Picture 10" descr="40 meter chart"/>
          <p:cNvPicPr>
            <a:picLocks noChangeAspect="1" noChangeArrowheads="1"/>
          </p:cNvPicPr>
          <p:nvPr/>
        </p:nvPicPr>
        <p:blipFill>
          <a:blip r:embed="rId2" cstate="print"/>
          <a:srcRect/>
          <a:stretch>
            <a:fillRect/>
          </a:stretch>
        </p:blipFill>
        <p:spPr bwMode="auto">
          <a:xfrm>
            <a:off x="4379913" y="3582988"/>
            <a:ext cx="4764087" cy="3275012"/>
          </a:xfrm>
          <a:prstGeom prst="rect">
            <a:avLst/>
          </a:prstGeom>
          <a:noFill/>
          <a:ln w="9525">
            <a:noFill/>
            <a:miter lim="800000"/>
            <a:headEnd/>
            <a:tailEnd/>
          </a:ln>
        </p:spPr>
      </p:pic>
      <p:sp>
        <p:nvSpPr>
          <p:cNvPr id="32776" name="Line 8"/>
          <p:cNvSpPr>
            <a:spLocks noChangeShapeType="1"/>
          </p:cNvSpPr>
          <p:nvPr/>
        </p:nvSpPr>
        <p:spPr bwMode="auto">
          <a:xfrm>
            <a:off x="8027988" y="2814638"/>
            <a:ext cx="998537" cy="2573337"/>
          </a:xfrm>
          <a:prstGeom prst="line">
            <a:avLst/>
          </a:prstGeom>
          <a:noFill/>
          <a:ln w="38100" cap="sq">
            <a:solidFill>
              <a:schemeClr val="accent1"/>
            </a:solidFill>
            <a:round/>
            <a:headEnd type="none" w="sm" len="sm"/>
            <a:tailEnd type="triangle" w="med" len="med"/>
          </a:ln>
          <a:effectLst/>
        </p:spPr>
        <p:txBody>
          <a:bodyPr wrap="none"/>
          <a:lstStyle/>
          <a:p>
            <a:endParaRPr lang="en-US"/>
          </a:p>
        </p:txBody>
      </p:sp>
      <p:sp>
        <p:nvSpPr>
          <p:cNvPr id="32777" name="Line 9"/>
          <p:cNvSpPr>
            <a:spLocks noChangeShapeType="1"/>
          </p:cNvSpPr>
          <p:nvPr/>
        </p:nvSpPr>
        <p:spPr bwMode="auto">
          <a:xfrm>
            <a:off x="6530975" y="2814638"/>
            <a:ext cx="690563" cy="0"/>
          </a:xfrm>
          <a:prstGeom prst="line">
            <a:avLst/>
          </a:prstGeom>
          <a:noFill/>
          <a:ln w="38100" cap="sq">
            <a:solidFill>
              <a:schemeClr val="accent1"/>
            </a:solidFill>
            <a:round/>
            <a:headEnd type="none" w="sm" len="sm"/>
            <a:tailEnd type="none" w="sm" len="sm"/>
          </a:ln>
          <a:effectLst/>
        </p:spPr>
        <p:txBody>
          <a:bodyPr wrap="none"/>
          <a:lstStyle/>
          <a:p>
            <a:endParaRPr lang="en-US"/>
          </a:p>
        </p:txBody>
      </p:sp>
      <p:sp>
        <p:nvSpPr>
          <p:cNvPr id="32778" name="Line 10"/>
          <p:cNvSpPr>
            <a:spLocks noChangeShapeType="1"/>
          </p:cNvSpPr>
          <p:nvPr/>
        </p:nvSpPr>
        <p:spPr bwMode="auto">
          <a:xfrm flipH="1">
            <a:off x="7721600" y="2814638"/>
            <a:ext cx="614363" cy="0"/>
          </a:xfrm>
          <a:prstGeom prst="line">
            <a:avLst/>
          </a:prstGeom>
          <a:noFill/>
          <a:ln w="38100" cap="sq">
            <a:solidFill>
              <a:schemeClr val="accent1"/>
            </a:solidFill>
            <a:round/>
            <a:headEnd type="none" w="sm" len="sm"/>
            <a:tailEnd type="none" w="sm" len="sm"/>
          </a:ln>
          <a:effectLst/>
        </p:spPr>
        <p:txBody>
          <a:bodyPr wrap="none"/>
          <a:lstStyle/>
          <a:p>
            <a:endParaRPr lang="en-US"/>
          </a:p>
        </p:txBody>
      </p:sp>
      <p:sp>
        <p:nvSpPr>
          <p:cNvPr id="32781" name="Line 13"/>
          <p:cNvSpPr>
            <a:spLocks noChangeShapeType="1"/>
          </p:cNvSpPr>
          <p:nvPr/>
        </p:nvSpPr>
        <p:spPr bwMode="auto">
          <a:xfrm>
            <a:off x="6761163" y="2852738"/>
            <a:ext cx="384175" cy="2573337"/>
          </a:xfrm>
          <a:prstGeom prst="line">
            <a:avLst/>
          </a:prstGeom>
          <a:noFill/>
          <a:ln w="38100" cap="sq">
            <a:solidFill>
              <a:schemeClr val="accent1"/>
            </a:solidFill>
            <a:round/>
            <a:headEnd type="none" w="sm" len="sm"/>
            <a:tailEnd type="triangle" w="med" len="med"/>
          </a:ln>
          <a:effectLst/>
        </p:spPr>
        <p:txBody>
          <a:bodyPr wrap="none"/>
          <a:lstStyle/>
          <a:p>
            <a:endParaRPr lang="en-US"/>
          </a:p>
        </p:txBody>
      </p:sp>
      <p:sp>
        <p:nvSpPr>
          <p:cNvPr id="32782" name="Line 14"/>
          <p:cNvSpPr>
            <a:spLocks noChangeShapeType="1"/>
          </p:cNvSpPr>
          <p:nvPr/>
        </p:nvSpPr>
        <p:spPr bwMode="auto">
          <a:xfrm>
            <a:off x="2344738" y="2814638"/>
            <a:ext cx="1727200" cy="0"/>
          </a:xfrm>
          <a:prstGeom prst="line">
            <a:avLst/>
          </a:prstGeom>
          <a:noFill/>
          <a:ln w="38100" cap="sq">
            <a:solidFill>
              <a:schemeClr val="accent1"/>
            </a:solidFill>
            <a:round/>
            <a:headEnd type="none" w="sm" len="sm"/>
            <a:tailEnd type="none" w="sm" len="sm"/>
          </a:ln>
          <a:effectLst/>
        </p:spPr>
        <p:txBody>
          <a:bodyPr wrap="none"/>
          <a:lstStyle/>
          <a:p>
            <a:endParaRPr lang="en-US"/>
          </a:p>
        </p:txBody>
      </p:sp>
      <p:pic>
        <p:nvPicPr>
          <p:cNvPr id="32784" name="Picture 16" descr="ITUzonesRegions"/>
          <p:cNvPicPr>
            <a:picLocks noChangeAspect="1" noChangeArrowheads="1"/>
          </p:cNvPicPr>
          <p:nvPr/>
        </p:nvPicPr>
        <p:blipFill>
          <a:blip r:embed="rId3" cstate="print"/>
          <a:srcRect/>
          <a:stretch>
            <a:fillRect/>
          </a:stretch>
        </p:blipFill>
        <p:spPr bwMode="auto">
          <a:xfrm>
            <a:off x="0" y="3575050"/>
            <a:ext cx="4418013" cy="3282950"/>
          </a:xfrm>
          <a:prstGeom prst="rect">
            <a:avLst/>
          </a:prstGeom>
          <a:noFill/>
          <a:ln w="9525">
            <a:noFill/>
            <a:miter lim="800000"/>
            <a:headEnd/>
            <a:tailEnd/>
          </a:ln>
        </p:spPr>
      </p:pic>
      <p:sp>
        <p:nvSpPr>
          <p:cNvPr id="32785" name="Line 17"/>
          <p:cNvSpPr>
            <a:spLocks noChangeShapeType="1"/>
          </p:cNvSpPr>
          <p:nvPr/>
        </p:nvSpPr>
        <p:spPr bwMode="auto">
          <a:xfrm flipH="1">
            <a:off x="1230313" y="2814638"/>
            <a:ext cx="1958975" cy="1958975"/>
          </a:xfrm>
          <a:prstGeom prst="line">
            <a:avLst/>
          </a:prstGeom>
          <a:noFill/>
          <a:ln w="38100" cap="sq">
            <a:solidFill>
              <a:schemeClr val="accent1"/>
            </a:solidFill>
            <a:round/>
            <a:headEnd type="none" w="sm" len="sm"/>
            <a:tailEnd type="triangle" w="med" len="med"/>
          </a:ln>
          <a:effec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up)">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32784"/>
                                        </p:tgtEl>
                                        <p:attrNameLst>
                                          <p:attrName>style.visibility</p:attrName>
                                        </p:attrNameLst>
                                      </p:cBhvr>
                                      <p:to>
                                        <p:strVal val="visible"/>
                                      </p:to>
                                    </p:set>
                                    <p:anim calcmode="lin" valueType="num">
                                      <p:cBhvr>
                                        <p:cTn id="12" dur="500" fill="hold"/>
                                        <p:tgtEl>
                                          <p:spTgt spid="32784"/>
                                        </p:tgtEl>
                                        <p:attrNameLst>
                                          <p:attrName>ppt_w</p:attrName>
                                        </p:attrNameLst>
                                      </p:cBhvr>
                                      <p:tavLst>
                                        <p:tav tm="0">
                                          <p:val>
                                            <p:fltVal val="0"/>
                                          </p:val>
                                        </p:tav>
                                        <p:tav tm="100000">
                                          <p:val>
                                            <p:strVal val="#ppt_w"/>
                                          </p:val>
                                        </p:tav>
                                      </p:tavLst>
                                    </p:anim>
                                    <p:anim calcmode="lin" valueType="num">
                                      <p:cBhvr>
                                        <p:cTn id="13" dur="500" fill="hold"/>
                                        <p:tgtEl>
                                          <p:spTgt spid="3278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500"/>
                            </p:stCondLst>
                            <p:childTnLst>
                              <p:par>
                                <p:cTn id="15" presetID="23" presetClass="entr" presetSubtype="16" fill="hold" nodeType="afterEffect">
                                  <p:stCondLst>
                                    <p:cond delay="1000"/>
                                  </p:stCondLst>
                                  <p:childTnLst>
                                    <p:set>
                                      <p:cBhvr>
                                        <p:cTn id="16" dur="1" fill="hold">
                                          <p:stCondLst>
                                            <p:cond delay="0"/>
                                          </p:stCondLst>
                                        </p:cTn>
                                        <p:tgtEl>
                                          <p:spTgt spid="10250"/>
                                        </p:tgtEl>
                                        <p:attrNameLst>
                                          <p:attrName>style.visibility</p:attrName>
                                        </p:attrNameLst>
                                      </p:cBhvr>
                                      <p:to>
                                        <p:strVal val="visible"/>
                                      </p:to>
                                    </p:set>
                                    <p:anim calcmode="lin" valueType="num">
                                      <p:cBhvr>
                                        <p:cTn id="17" dur="1000" fill="hold"/>
                                        <p:tgtEl>
                                          <p:spTgt spid="10250"/>
                                        </p:tgtEl>
                                        <p:attrNameLst>
                                          <p:attrName>ppt_w</p:attrName>
                                        </p:attrNameLst>
                                      </p:cBhvr>
                                      <p:tavLst>
                                        <p:tav tm="0">
                                          <p:val>
                                            <p:fltVal val="0"/>
                                          </p:val>
                                        </p:tav>
                                        <p:tav tm="100000">
                                          <p:val>
                                            <p:strVal val="#ppt_w"/>
                                          </p:val>
                                        </p:tav>
                                      </p:tavLst>
                                    </p:anim>
                                    <p:anim calcmode="lin" valueType="num">
                                      <p:cBhvr>
                                        <p:cTn id="18" dur="1000" fill="hold"/>
                                        <p:tgtEl>
                                          <p:spTgt spid="1025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2782"/>
                                        </p:tgtEl>
                                        <p:attrNameLst>
                                          <p:attrName>style.visibility</p:attrName>
                                        </p:attrNameLst>
                                      </p:cBhvr>
                                      <p:to>
                                        <p:strVal val="visible"/>
                                      </p:to>
                                    </p:set>
                                    <p:animEffect transition="in" filter="wipe(left)">
                                      <p:cBhvr>
                                        <p:cTn id="22" dur="500"/>
                                        <p:tgtEl>
                                          <p:spTgt spid="32782"/>
                                        </p:tgtEl>
                                      </p:cBhvr>
                                    </p:animEffect>
                                  </p:childTnLst>
                                </p:cTn>
                              </p:par>
                            </p:childTnLst>
                          </p:cTn>
                        </p:par>
                        <p:par>
                          <p:cTn id="23" fill="hold" nodeType="afterGroup">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32785"/>
                                        </p:tgtEl>
                                        <p:attrNameLst>
                                          <p:attrName>style.visibility</p:attrName>
                                        </p:attrNameLst>
                                      </p:cBhvr>
                                      <p:to>
                                        <p:strVal val="visible"/>
                                      </p:to>
                                    </p:set>
                                    <p:animEffect transition="in" filter="wipe(up)">
                                      <p:cBhvr>
                                        <p:cTn id="26" dur="500"/>
                                        <p:tgtEl>
                                          <p:spTgt spid="32785"/>
                                        </p:tgtEl>
                                      </p:cBhvr>
                                    </p:animEffect>
                                  </p:childTnLst>
                                </p:cTn>
                              </p:par>
                            </p:childTnLst>
                          </p:cTn>
                        </p:par>
                        <p:par>
                          <p:cTn id="27" fill="hold" nodeType="afterGroup">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32777"/>
                                        </p:tgtEl>
                                        <p:attrNameLst>
                                          <p:attrName>style.visibility</p:attrName>
                                        </p:attrNameLst>
                                      </p:cBhvr>
                                      <p:to>
                                        <p:strVal val="visible"/>
                                      </p:to>
                                    </p:set>
                                    <p:animEffect transition="in" filter="wipe(left)">
                                      <p:cBhvr>
                                        <p:cTn id="30" dur="500"/>
                                        <p:tgtEl>
                                          <p:spTgt spid="32777"/>
                                        </p:tgtEl>
                                      </p:cBhvr>
                                    </p:animEffect>
                                  </p:childTnLst>
                                </p:cTn>
                              </p:par>
                            </p:childTnLst>
                          </p:cTn>
                        </p:par>
                        <p:par>
                          <p:cTn id="31" fill="hold" nodeType="afterGroup">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32781"/>
                                        </p:tgtEl>
                                        <p:attrNameLst>
                                          <p:attrName>style.visibility</p:attrName>
                                        </p:attrNameLst>
                                      </p:cBhvr>
                                      <p:to>
                                        <p:strVal val="visible"/>
                                      </p:to>
                                    </p:set>
                                    <p:animEffect transition="in" filter="wipe(up)">
                                      <p:cBhvr>
                                        <p:cTn id="34" dur="500"/>
                                        <p:tgtEl>
                                          <p:spTgt spid="32781"/>
                                        </p:tgtEl>
                                      </p:cBhvr>
                                    </p:animEffect>
                                  </p:childTnLst>
                                </p:cTn>
                              </p:par>
                            </p:childTnLst>
                          </p:cTn>
                        </p:par>
                        <p:par>
                          <p:cTn id="35" fill="hold" nodeType="afterGroup">
                            <p:stCondLst>
                              <p:cond delay="4500"/>
                            </p:stCondLst>
                            <p:childTnLst>
                              <p:par>
                                <p:cTn id="36" presetID="23" presetClass="entr" presetSubtype="16" fill="hold" grpId="0" nodeType="afterEffect">
                                  <p:stCondLst>
                                    <p:cond delay="0"/>
                                  </p:stCondLst>
                                  <p:childTnLst>
                                    <p:set>
                                      <p:cBhvr>
                                        <p:cTn id="37" dur="1" fill="hold">
                                          <p:stCondLst>
                                            <p:cond delay="0"/>
                                          </p:stCondLst>
                                        </p:cTn>
                                        <p:tgtEl>
                                          <p:spTgt spid="32778"/>
                                        </p:tgtEl>
                                        <p:attrNameLst>
                                          <p:attrName>style.visibility</p:attrName>
                                        </p:attrNameLst>
                                      </p:cBhvr>
                                      <p:to>
                                        <p:strVal val="visible"/>
                                      </p:to>
                                    </p:set>
                                    <p:anim calcmode="lin" valueType="num">
                                      <p:cBhvr>
                                        <p:cTn id="38" dur="500" fill="hold"/>
                                        <p:tgtEl>
                                          <p:spTgt spid="32778"/>
                                        </p:tgtEl>
                                        <p:attrNameLst>
                                          <p:attrName>ppt_w</p:attrName>
                                        </p:attrNameLst>
                                      </p:cBhvr>
                                      <p:tavLst>
                                        <p:tav tm="0">
                                          <p:val>
                                            <p:fltVal val="0"/>
                                          </p:val>
                                        </p:tav>
                                        <p:tav tm="100000">
                                          <p:val>
                                            <p:strVal val="#ppt_w"/>
                                          </p:val>
                                        </p:tav>
                                      </p:tavLst>
                                    </p:anim>
                                    <p:anim calcmode="lin" valueType="num">
                                      <p:cBhvr>
                                        <p:cTn id="39" dur="500" fill="hold"/>
                                        <p:tgtEl>
                                          <p:spTgt spid="32778"/>
                                        </p:tgtEl>
                                        <p:attrNameLst>
                                          <p:attrName>ppt_h</p:attrName>
                                        </p:attrNameLst>
                                      </p:cBhvr>
                                      <p:tavLst>
                                        <p:tav tm="0">
                                          <p:val>
                                            <p:fltVal val="0"/>
                                          </p:val>
                                        </p:tav>
                                        <p:tav tm="100000">
                                          <p:val>
                                            <p:strVal val="#ppt_h"/>
                                          </p:val>
                                        </p:tav>
                                      </p:tavLst>
                                    </p:anim>
                                  </p:childTnLst>
                                </p:cTn>
                              </p:par>
                            </p:childTnLst>
                          </p:cTn>
                        </p:par>
                        <p:par>
                          <p:cTn id="40" fill="hold" nodeType="afterGroup">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32776"/>
                                        </p:tgtEl>
                                        <p:attrNameLst>
                                          <p:attrName>style.visibility</p:attrName>
                                        </p:attrNameLst>
                                      </p:cBhvr>
                                      <p:to>
                                        <p:strVal val="visible"/>
                                      </p:to>
                                    </p:set>
                                    <p:animEffect transition="in" filter="wipe(up)">
                                      <p:cBhvr>
                                        <p:cTn id="43"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7" grpId="0" animBg="1"/>
      <p:bldP spid="32778" grpId="0" animBg="1"/>
      <p:bldP spid="32781" grpId="0" animBg="1"/>
      <p:bldP spid="32782" grpId="0" animBg="1"/>
      <p:bldP spid="327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en-GB" sz="3600" b="1" smtClean="0"/>
              <a:t>Commission’s Rules</a:t>
            </a:r>
            <a:endParaRPr lang="en-US" sz="3600" b="1" smtClean="0"/>
          </a:p>
        </p:txBody>
      </p:sp>
      <p:sp>
        <p:nvSpPr>
          <p:cNvPr id="23555" name="Rectangle 3"/>
          <p:cNvSpPr>
            <a:spLocks noGrp="1" noChangeArrowheads="1"/>
          </p:cNvSpPr>
          <p:nvPr>
            <p:ph type="body" idx="1"/>
          </p:nvPr>
        </p:nvSpPr>
        <p:spPr>
          <a:xfrm>
            <a:off x="0" y="1624013"/>
            <a:ext cx="8988425" cy="4962525"/>
          </a:xfrm>
        </p:spPr>
        <p:txBody>
          <a:bodyPr/>
          <a:lstStyle/>
          <a:p>
            <a:pPr>
              <a:buFont typeface="Wingdings" pitchFamily="2" charset="2"/>
              <a:buChar char="Ø"/>
            </a:pPr>
            <a:r>
              <a:rPr lang="en-US" smtClean="0"/>
              <a:t>Conditions that require an Amateur Radio station to take specific steps to avoid harmful interference to other users or facilities </a:t>
            </a:r>
            <a:r>
              <a:rPr lang="en-US" sz="1000" smtClean="0"/>
              <a:t>(G1E04)</a:t>
            </a:r>
          </a:p>
          <a:p>
            <a:pPr>
              <a:buFont typeface="Wingdings" pitchFamily="2" charset="2"/>
              <a:buChar char="Ø"/>
            </a:pPr>
            <a:endParaRPr lang="en-US" sz="1000" smtClean="0"/>
          </a:p>
          <a:p>
            <a:pPr lvl="2">
              <a:buClr>
                <a:srgbClr val="FF0000"/>
              </a:buClr>
              <a:buFont typeface="Wingdings" pitchFamily="2" charset="2"/>
              <a:buChar char="§"/>
            </a:pPr>
            <a:r>
              <a:rPr lang="en-US" smtClean="0">
                <a:solidFill>
                  <a:srgbClr val="FF0000"/>
                </a:solidFill>
              </a:rPr>
              <a:t>When operating within one mile of an FCC Monitoring Station</a:t>
            </a:r>
          </a:p>
          <a:p>
            <a:pPr lvl="2">
              <a:buClr>
                <a:srgbClr val="FF0000"/>
              </a:buClr>
              <a:buFont typeface="Wingdings" pitchFamily="2" charset="2"/>
              <a:buChar char="§"/>
            </a:pPr>
            <a:endParaRPr lang="en-US" sz="300" smtClean="0">
              <a:solidFill>
                <a:srgbClr val="FF0000"/>
              </a:solidFill>
            </a:endParaRPr>
          </a:p>
          <a:p>
            <a:pPr lvl="2">
              <a:buClr>
                <a:srgbClr val="FF0000"/>
              </a:buClr>
              <a:buFont typeface="Wingdings" pitchFamily="2" charset="2"/>
              <a:buChar char="§"/>
            </a:pPr>
            <a:r>
              <a:rPr lang="en-US" smtClean="0">
                <a:solidFill>
                  <a:srgbClr val="FF0000"/>
                </a:solidFill>
              </a:rPr>
              <a:t>When using a band where the Amateur Service is secondary</a:t>
            </a:r>
          </a:p>
          <a:p>
            <a:pPr lvl="2">
              <a:buClr>
                <a:srgbClr val="FF0000"/>
              </a:buClr>
              <a:buFont typeface="Wingdings" pitchFamily="2" charset="2"/>
              <a:buChar char="§"/>
            </a:pPr>
            <a:endParaRPr lang="en-US" sz="300" smtClean="0">
              <a:solidFill>
                <a:srgbClr val="FF0000"/>
              </a:solidFill>
            </a:endParaRPr>
          </a:p>
          <a:p>
            <a:pPr lvl="2">
              <a:buClr>
                <a:srgbClr val="FF0000"/>
              </a:buClr>
              <a:buFont typeface="Wingdings" pitchFamily="2" charset="2"/>
              <a:buChar char="§"/>
            </a:pPr>
            <a:r>
              <a:rPr lang="en-US" smtClean="0">
                <a:solidFill>
                  <a:srgbClr val="FF0000"/>
                </a:solidFill>
              </a:rPr>
              <a:t>When a station is transmitting spread spectrum emissions</a:t>
            </a:r>
          </a:p>
          <a:p>
            <a:pPr lvl="2">
              <a:buFontTx/>
              <a:buNone/>
            </a:pPr>
            <a:r>
              <a:rPr lang="en-US" smtClean="0"/>
              <a:t>			</a:t>
            </a:r>
            <a:endParaRPr lang="en-US" sz="1600" smtClean="0"/>
          </a:p>
          <a:p>
            <a:pPr>
              <a:buFont typeface="Wingdings" pitchFamily="2" charset="2"/>
              <a:buChar char="Ø"/>
            </a:pPr>
            <a:r>
              <a:rPr lang="en-US" b="1" smtClean="0"/>
              <a:t>Only messages relating to Amateur Radio or remarks of a personal character, or messages relating to emergencies or disaster relief </a:t>
            </a:r>
            <a:r>
              <a:rPr lang="en-US" smtClean="0"/>
              <a:t>may be transmitted by an amateur station for a third party in another country.</a:t>
            </a:r>
            <a:r>
              <a:rPr lang="en-US" sz="2400" smtClean="0"/>
              <a:t> </a:t>
            </a:r>
            <a:r>
              <a:rPr lang="en-US" sz="1000" smtClean="0"/>
              <a:t>(G1E05)</a:t>
            </a:r>
          </a:p>
          <a:p>
            <a:pPr>
              <a:buFont typeface="Wingdings" pitchFamily="2" charset="2"/>
              <a:buChar char="Ø"/>
            </a:pPr>
            <a:r>
              <a:rPr lang="en-US" smtClean="0"/>
              <a:t>In the event of interference between a coordinated repeater and an uncoordinated repeater, </a:t>
            </a:r>
            <a:r>
              <a:rPr lang="en-US" b="1" smtClean="0"/>
              <a:t>the licensee of the non-coordinated repeater has primary responsibility to resolve the interference</a:t>
            </a:r>
            <a:r>
              <a:rPr lang="en-US" smtClean="0"/>
              <a:t>. </a:t>
            </a:r>
            <a:r>
              <a:rPr lang="en-US" sz="1000" smtClean="0"/>
              <a:t>(G1E06)</a:t>
            </a:r>
          </a:p>
          <a:p>
            <a:pPr>
              <a:buFont typeface="Wingdings" pitchFamily="2" charset="2"/>
              <a:buNone/>
            </a:pPr>
            <a:endParaRPr lang="en-US" smtClean="0"/>
          </a:p>
        </p:txBody>
      </p:sp>
      <p:sp>
        <p:nvSpPr>
          <p:cNvPr id="44036" name="Text Box 5"/>
          <p:cNvSpPr txBox="1">
            <a:spLocks noChangeArrowheads="1"/>
          </p:cNvSpPr>
          <p:nvPr/>
        </p:nvSpPr>
        <p:spPr bwMode="auto">
          <a:xfrm>
            <a:off x="3305175" y="3621088"/>
            <a:ext cx="2765425" cy="366712"/>
          </a:xfrm>
          <a:prstGeom prst="rect">
            <a:avLst/>
          </a:prstGeom>
          <a:noFill/>
          <a:ln w="12700" cap="sq">
            <a:noFill/>
            <a:miter lim="800000"/>
            <a:headEnd type="none" w="sm" len="sm"/>
            <a:tailEnd type="none" w="sm" len="sm"/>
          </a:ln>
          <a:effectLst/>
        </p:spPr>
        <p:txBody>
          <a:bodyPr>
            <a:spAutoFit/>
          </a:bodyPr>
          <a:lstStyle/>
          <a:p>
            <a:endParaRPr lang="en-US"/>
          </a:p>
        </p:txBody>
      </p:sp>
      <p:sp>
        <p:nvSpPr>
          <p:cNvPr id="6" name="Text Box 4"/>
          <p:cNvSpPr txBox="1">
            <a:spLocks noChangeArrowheads="1"/>
          </p:cNvSpPr>
          <p:nvPr/>
        </p:nvSpPr>
        <p:spPr bwMode="auto">
          <a:xfrm>
            <a:off x="3419475" y="3582988"/>
            <a:ext cx="4071938"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solidFill>
                  <a:srgbClr val="FF0000"/>
                </a:solidFill>
                <a:latin typeface="Rockwell" pitchFamily="18" charset="0"/>
              </a:rPr>
              <a:t>All of these choices are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up)">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left)">
                                      <p:cBhvr>
                                        <p:cTn id="12" dur="500"/>
                                        <p:tgtEl>
                                          <p:spTgt spid="2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Effect transition="in" filter="wipe(left)">
                                      <p:cBhvr>
                                        <p:cTn id="17" dur="500"/>
                                        <p:tgtEl>
                                          <p:spTgt spid="2355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wipe(left)">
                                      <p:cBhvr>
                                        <p:cTn id="22" dur="500"/>
                                        <p:tgtEl>
                                          <p:spTgt spid="2355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par>
                                <p:cTn id="28" presetID="5" presetClass="emph" presetSubtype="1" nodeType="withEffect">
                                  <p:stCondLst>
                                    <p:cond delay="0"/>
                                  </p:stCondLst>
                                  <p:childTnLst>
                                    <p:set>
                                      <p:cBhvr override="childStyle">
                                        <p:cTn id="29" dur="indefinite"/>
                                        <p:tgtEl>
                                          <p:spTgt spid="6">
                                            <p:txEl>
                                              <p:pRg st="0" end="0"/>
                                            </p:txEl>
                                          </p:spTgt>
                                        </p:tgtEl>
                                        <p:attrNameLst>
                                          <p:attrName>style.fontStyle</p:attrName>
                                        </p:attrNameLst>
                                      </p:cBhvr>
                                      <p:to>
                                        <p:strVal val="normal"/>
                                      </p:to>
                                    </p:set>
                                    <p:set>
                                      <p:cBhvr override="childStyle">
                                        <p:cTn id="30" dur="indefinite"/>
                                        <p:tgtEl>
                                          <p:spTgt spid="6">
                                            <p:txEl>
                                              <p:pRg st="0" end="0"/>
                                            </p:txEl>
                                          </p:spTgt>
                                        </p:tgtEl>
                                        <p:attrNameLst>
                                          <p:attrName>style.fontWeight</p:attrName>
                                        </p:attrNameLst>
                                      </p:cBhvr>
                                      <p:to>
                                        <p:strVal val="bold"/>
                                      </p:to>
                                    </p:set>
                                    <p:set>
                                      <p:cBhvr override="childStyle">
                                        <p:cTn id="31" dur="indefinite"/>
                                        <p:tgtEl>
                                          <p:spTgt spid="6">
                                            <p:txEl>
                                              <p:pRg st="0" end="0"/>
                                            </p:txEl>
                                          </p:spTgt>
                                        </p:tgtEl>
                                        <p:attrNameLst>
                                          <p:attrName>style.textDecorationUnderline</p:attrName>
                                        </p:attrNameLst>
                                      </p:cBhvr>
                                      <p:to>
                                        <p:strVal val="false"/>
                                      </p:to>
                                    </p:set>
                                  </p:childTnLst>
                                </p:cTn>
                              </p:par>
                              <p:par>
                                <p:cTn id="32" presetID="8" presetClass="emph" presetSubtype="0" fill="hold" nodeType="withEffect">
                                  <p:stCondLst>
                                    <p:cond delay="0"/>
                                  </p:stCondLst>
                                  <p:childTnLst>
                                    <p:animRot by="21600000">
                                      <p:cBhvr>
                                        <p:cTn id="33" dur="500" fill="hold"/>
                                        <p:tgtEl>
                                          <p:spTgt spid="6">
                                            <p:txEl>
                                              <p:pRg st="0" end="0"/>
                                            </p:txEl>
                                          </p:spTgt>
                                        </p:tgtEl>
                                        <p:attrNameLst>
                                          <p:attrName>r</p:attrName>
                                        </p:attrNameLst>
                                      </p:cBhvr>
                                    </p:animRo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3555">
                                            <p:txEl>
                                              <p:pRg st="8" end="8"/>
                                            </p:txEl>
                                          </p:spTgt>
                                        </p:tgtEl>
                                        <p:attrNameLst>
                                          <p:attrName>style.visibility</p:attrName>
                                        </p:attrNameLst>
                                      </p:cBhvr>
                                      <p:to>
                                        <p:strVal val="visible"/>
                                      </p:to>
                                    </p:set>
                                    <p:animEffect transition="in" filter="wipe(left)">
                                      <p:cBhvr>
                                        <p:cTn id="38" dur="500"/>
                                        <p:tgtEl>
                                          <p:spTgt spid="23555">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23555">
                                            <p:txEl>
                                              <p:pRg st="9" end="9"/>
                                            </p:txEl>
                                          </p:spTgt>
                                        </p:tgtEl>
                                        <p:attrNameLst>
                                          <p:attrName>style.visibility</p:attrName>
                                        </p:attrNameLst>
                                      </p:cBhvr>
                                      <p:to>
                                        <p:strVal val="visible"/>
                                      </p:to>
                                    </p:set>
                                    <p:animEffect transition="in" filter="wipe(down)">
                                      <p:cBhvr>
                                        <p:cTn id="43"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50825" y="1706563"/>
            <a:ext cx="8583613" cy="4962525"/>
          </a:xfrm>
        </p:spPr>
        <p:txBody>
          <a:bodyPr/>
          <a:lstStyle/>
          <a:p>
            <a:pPr>
              <a:lnSpc>
                <a:spcPts val="2200"/>
              </a:lnSpc>
              <a:buFont typeface="Wingdings" pitchFamily="2" charset="2"/>
              <a:buChar char="Ø"/>
            </a:pPr>
            <a:r>
              <a:rPr lang="en-US" smtClean="0"/>
              <a:t>Third party traffic is prohibited with </a:t>
            </a:r>
            <a:r>
              <a:rPr lang="en-US" b="1" smtClean="0"/>
              <a:t>every foreign country, unless there is a third party agreement in effect with that country</a:t>
            </a:r>
            <a:r>
              <a:rPr lang="en-US" smtClean="0"/>
              <a:t>, except for messages directly involving emergencies or disaster relief communications.</a:t>
            </a:r>
            <a:r>
              <a:rPr lang="en-US" sz="3200" smtClean="0"/>
              <a:t> </a:t>
            </a:r>
            <a:r>
              <a:rPr lang="en-US" sz="1000" smtClean="0"/>
              <a:t>(G1E07)</a:t>
            </a:r>
          </a:p>
          <a:p>
            <a:pPr>
              <a:lnSpc>
                <a:spcPts val="2200"/>
              </a:lnSpc>
              <a:buFont typeface="Wingdings" pitchFamily="2" charset="2"/>
              <a:buChar char="Ø"/>
            </a:pPr>
            <a:r>
              <a:rPr lang="en-US" smtClean="0"/>
              <a:t>For a non-licensed person to communicate with a foreign Amateur Radio station from a US amateur station at which a licensed control operator is present, </a:t>
            </a:r>
            <a:r>
              <a:rPr lang="en-US" b="1" smtClean="0"/>
              <a:t>the foreign amateur station must be in a country with which the United States has a third party agreement</a:t>
            </a:r>
            <a:r>
              <a:rPr lang="en-US" smtClean="0"/>
              <a:t>. </a:t>
            </a:r>
            <a:r>
              <a:rPr lang="en-US" sz="1000" smtClean="0"/>
              <a:t>(G1E08)</a:t>
            </a:r>
          </a:p>
          <a:p>
            <a:pPr>
              <a:lnSpc>
                <a:spcPts val="2200"/>
              </a:lnSpc>
              <a:buFont typeface="Wingdings" pitchFamily="2" charset="2"/>
              <a:buChar char="Ø"/>
            </a:pPr>
            <a:endParaRPr lang="en-US" sz="1000" smtClean="0"/>
          </a:p>
          <a:p>
            <a:pPr>
              <a:lnSpc>
                <a:spcPts val="2200"/>
              </a:lnSpc>
              <a:buFont typeface="Wingdings" pitchFamily="2" charset="2"/>
              <a:buChar char="Ø"/>
            </a:pPr>
            <a:r>
              <a:rPr lang="en-US" smtClean="0"/>
              <a:t>You must use English language when identifying your station if you are using a language other than English in making a contact using phone emission. </a:t>
            </a:r>
            <a:r>
              <a:rPr lang="en-US" sz="800" smtClean="0"/>
              <a:t>(G1E09)</a:t>
            </a:r>
            <a:endParaRPr lang="en-US" sz="1000" smtClean="0"/>
          </a:p>
          <a:p>
            <a:pPr>
              <a:lnSpc>
                <a:spcPts val="2200"/>
              </a:lnSpc>
              <a:buFont typeface="Wingdings" pitchFamily="2" charset="2"/>
              <a:buChar char="Ø"/>
            </a:pPr>
            <a:endParaRPr lang="en-US" sz="1000" smtClean="0"/>
          </a:p>
        </p:txBody>
      </p:sp>
      <p:sp>
        <p:nvSpPr>
          <p:cNvPr id="45059" name="Rectangle 4"/>
          <p:cNvSpPr>
            <a:spLocks noGrp="1" noChangeArrowheads="1"/>
          </p:cNvSpPr>
          <p:nvPr>
            <p:ph type="title"/>
          </p:nvPr>
        </p:nvSpPr>
        <p:spPr>
          <a:noFill/>
        </p:spPr>
        <p:txBody>
          <a:bodyPr/>
          <a:lstStyle/>
          <a:p>
            <a:pPr algn="ctr"/>
            <a:r>
              <a:rPr lang="en-GB" sz="3600" b="1" smtClean="0"/>
              <a:t>Commission’s Rules</a:t>
            </a:r>
            <a:endParaRPr lang="en-US" sz="3600" b="1" smtClean="0"/>
          </a:p>
        </p:txBody>
      </p:sp>
      <p:sp>
        <p:nvSpPr>
          <p:cNvPr id="26629" name="Text Box 5"/>
          <p:cNvSpPr txBox="1">
            <a:spLocks noChangeArrowheads="1"/>
          </p:cNvSpPr>
          <p:nvPr/>
        </p:nvSpPr>
        <p:spPr bwMode="auto">
          <a:xfrm>
            <a:off x="3113088" y="4033838"/>
            <a:ext cx="4876800"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solidFill>
                  <a:srgbClr val="FF0000"/>
                </a:solidFill>
                <a:latin typeface="Rockwell" pitchFamily="18" charset="0"/>
              </a:rPr>
              <a:t>Wow ! ! !  More from the Tech license, not so tough is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up)">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wipe(left)">
                                      <p:cBhvr>
                                        <p:cTn id="17" dur="500"/>
                                        <p:tgtEl>
                                          <p:spTgt spid="266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wipe(down)">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n-GB" sz="3600" b="1" smtClean="0"/>
              <a:t>Commission’s Rules</a:t>
            </a:r>
            <a:endParaRPr lang="en-US" sz="3600" b="1" smtClean="0"/>
          </a:p>
        </p:txBody>
      </p:sp>
      <p:sp>
        <p:nvSpPr>
          <p:cNvPr id="22531" name="Rectangle 3"/>
          <p:cNvSpPr>
            <a:spLocks noGrp="1" noChangeArrowheads="1"/>
          </p:cNvSpPr>
          <p:nvPr>
            <p:ph type="body" idx="1"/>
          </p:nvPr>
        </p:nvSpPr>
        <p:spPr>
          <a:xfrm>
            <a:off x="193675" y="1662113"/>
            <a:ext cx="8642350" cy="877887"/>
          </a:xfrm>
        </p:spPr>
        <p:txBody>
          <a:bodyPr/>
          <a:lstStyle/>
          <a:p>
            <a:pPr>
              <a:buFont typeface="Wingdings" pitchFamily="2" charset="2"/>
              <a:buChar char="Ø"/>
            </a:pPr>
            <a:r>
              <a:rPr lang="en-US" b="1" smtClean="0"/>
              <a:t>The portion above 29.5 MHz </a:t>
            </a:r>
            <a:r>
              <a:rPr lang="en-US" smtClean="0"/>
              <a:t>is the portion of the 10 meter band that is available for repeater use. </a:t>
            </a:r>
            <a:r>
              <a:rPr lang="en-US" sz="1000" smtClean="0"/>
              <a:t>(G1E10)</a:t>
            </a:r>
            <a:r>
              <a:rPr lang="en-US" smtClean="0"/>
              <a:t> </a:t>
            </a:r>
          </a:p>
          <a:p>
            <a:endParaRPr lang="en-US" smtClean="0"/>
          </a:p>
          <a:p>
            <a:endParaRPr lang="en-US" smtClean="0"/>
          </a:p>
          <a:p>
            <a:endParaRPr lang="en-US" smtClean="0"/>
          </a:p>
          <a:p>
            <a:endParaRPr lang="en-US" smtClean="0"/>
          </a:p>
          <a:p>
            <a:endParaRPr lang="en-US" smtClean="0"/>
          </a:p>
          <a:p>
            <a:endParaRPr lang="en-US" smtClean="0"/>
          </a:p>
          <a:p>
            <a:endParaRPr lang="en-US" smtClean="0"/>
          </a:p>
        </p:txBody>
      </p:sp>
      <p:pic>
        <p:nvPicPr>
          <p:cNvPr id="22532" name="Picture 4" descr="pg 50"/>
          <p:cNvPicPr>
            <a:picLocks noChangeAspect="1" noChangeArrowheads="1"/>
          </p:cNvPicPr>
          <p:nvPr/>
        </p:nvPicPr>
        <p:blipFill>
          <a:blip r:embed="rId2" cstate="print"/>
          <a:srcRect/>
          <a:stretch>
            <a:fillRect/>
          </a:stretch>
        </p:blipFill>
        <p:spPr bwMode="auto">
          <a:xfrm>
            <a:off x="2228850" y="3082925"/>
            <a:ext cx="4462463" cy="2317750"/>
          </a:xfrm>
          <a:prstGeom prst="rect">
            <a:avLst/>
          </a:prstGeom>
          <a:noFill/>
          <a:ln w="9525">
            <a:noFill/>
            <a:miter lim="800000"/>
            <a:headEnd/>
            <a:tailEnd/>
          </a:ln>
        </p:spPr>
      </p:pic>
      <p:sp>
        <p:nvSpPr>
          <p:cNvPr id="22533" name="Text Box 5"/>
          <p:cNvSpPr txBox="1">
            <a:spLocks noChangeArrowheads="1"/>
          </p:cNvSpPr>
          <p:nvPr/>
        </p:nvSpPr>
        <p:spPr bwMode="auto">
          <a:xfrm>
            <a:off x="654050" y="3467100"/>
            <a:ext cx="1036638" cy="160496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29.620</a:t>
            </a:r>
          </a:p>
          <a:p>
            <a:pPr>
              <a:spcBef>
                <a:spcPct val="50000"/>
              </a:spcBef>
            </a:pPr>
            <a:r>
              <a:rPr lang="en-US"/>
              <a:t>29.640</a:t>
            </a:r>
          </a:p>
          <a:p>
            <a:pPr>
              <a:spcBef>
                <a:spcPct val="50000"/>
              </a:spcBef>
            </a:pPr>
            <a:r>
              <a:rPr lang="en-US"/>
              <a:t>29.660</a:t>
            </a:r>
          </a:p>
          <a:p>
            <a:pPr>
              <a:spcBef>
                <a:spcPct val="50000"/>
              </a:spcBef>
            </a:pPr>
            <a:r>
              <a:rPr lang="en-US"/>
              <a:t>29.680</a:t>
            </a:r>
          </a:p>
        </p:txBody>
      </p:sp>
      <p:sp>
        <p:nvSpPr>
          <p:cNvPr id="22534" name="Text Box 6"/>
          <p:cNvSpPr txBox="1">
            <a:spLocks noChangeArrowheads="1"/>
          </p:cNvSpPr>
          <p:nvPr/>
        </p:nvSpPr>
        <p:spPr bwMode="auto">
          <a:xfrm>
            <a:off x="7183438" y="3505200"/>
            <a:ext cx="1036637" cy="1604963"/>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29.520</a:t>
            </a:r>
          </a:p>
          <a:p>
            <a:pPr>
              <a:spcBef>
                <a:spcPct val="50000"/>
              </a:spcBef>
            </a:pPr>
            <a:r>
              <a:rPr lang="en-US"/>
              <a:t>29.540</a:t>
            </a:r>
          </a:p>
          <a:p>
            <a:pPr>
              <a:spcBef>
                <a:spcPct val="50000"/>
              </a:spcBef>
            </a:pPr>
            <a:r>
              <a:rPr lang="en-US"/>
              <a:t>29.560</a:t>
            </a:r>
          </a:p>
          <a:p>
            <a:pPr>
              <a:spcBef>
                <a:spcPct val="50000"/>
              </a:spcBef>
            </a:pPr>
            <a:r>
              <a:rPr lang="en-US"/>
              <a:t>29.580</a:t>
            </a:r>
          </a:p>
        </p:txBody>
      </p:sp>
      <p:sp>
        <p:nvSpPr>
          <p:cNvPr id="22535" name="Text Box 7"/>
          <p:cNvSpPr txBox="1">
            <a:spLocks noChangeArrowheads="1"/>
          </p:cNvSpPr>
          <p:nvPr/>
        </p:nvSpPr>
        <p:spPr bwMode="auto">
          <a:xfrm>
            <a:off x="269875" y="3006725"/>
            <a:ext cx="1997075"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latin typeface="Rockwell" pitchFamily="18" charset="0"/>
              </a:rPr>
              <a:t>FM Repeater output</a:t>
            </a:r>
          </a:p>
        </p:txBody>
      </p:sp>
      <p:sp>
        <p:nvSpPr>
          <p:cNvPr id="22536" name="Text Box 8"/>
          <p:cNvSpPr txBox="1">
            <a:spLocks noChangeArrowheads="1"/>
          </p:cNvSpPr>
          <p:nvPr/>
        </p:nvSpPr>
        <p:spPr bwMode="auto">
          <a:xfrm>
            <a:off x="6991350" y="3006725"/>
            <a:ext cx="1997075"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latin typeface="Rockwell" pitchFamily="18" charset="0"/>
              </a:rPr>
              <a:t>FM Repeater input</a:t>
            </a:r>
          </a:p>
        </p:txBody>
      </p:sp>
      <p:sp>
        <p:nvSpPr>
          <p:cNvPr id="22537" name="Text Box 9"/>
          <p:cNvSpPr txBox="1">
            <a:spLocks noChangeArrowheads="1"/>
          </p:cNvSpPr>
          <p:nvPr/>
        </p:nvSpPr>
        <p:spPr bwMode="auto">
          <a:xfrm>
            <a:off x="808038" y="5734050"/>
            <a:ext cx="7681912" cy="3667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latin typeface="Rockwell" pitchFamily="18" charset="0"/>
              </a:rPr>
              <a:t>The 10 meter </a:t>
            </a:r>
            <a:r>
              <a:rPr lang="en-US" b="1" i="1">
                <a:solidFill>
                  <a:srgbClr val="0099FF"/>
                </a:solidFill>
                <a:latin typeface="Rockwell" pitchFamily="18" charset="0"/>
              </a:rPr>
              <a:t>FM repeater</a:t>
            </a:r>
            <a:r>
              <a:rPr lang="en-US" b="1">
                <a:latin typeface="Rockwell" pitchFamily="18" charset="0"/>
              </a:rPr>
              <a:t> Simplex frequency is 29.000, no offset.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up)">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dissolve">
                                      <p:cBhvr>
                                        <p:cTn id="12" dur="500"/>
                                        <p:tgtEl>
                                          <p:spTgt spid="2253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2533"/>
                                        </p:tgtEl>
                                        <p:attrNameLst>
                                          <p:attrName>style.visibility</p:attrName>
                                        </p:attrNameLst>
                                      </p:cBhvr>
                                      <p:to>
                                        <p:strVal val="visible"/>
                                      </p:to>
                                    </p:set>
                                    <p:animEffect transition="in" filter="wipe(left)">
                                      <p:cBhvr>
                                        <p:cTn id="15" dur="500"/>
                                        <p:tgtEl>
                                          <p:spTgt spid="2253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2534"/>
                                        </p:tgtEl>
                                        <p:attrNameLst>
                                          <p:attrName>style.visibility</p:attrName>
                                        </p:attrNameLst>
                                      </p:cBhvr>
                                      <p:to>
                                        <p:strVal val="visible"/>
                                      </p:to>
                                    </p:set>
                                    <p:animEffect transition="in" filter="wipe(right)">
                                      <p:cBhvr>
                                        <p:cTn id="18" dur="500"/>
                                        <p:tgtEl>
                                          <p:spTgt spid="2253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535"/>
                                        </p:tgtEl>
                                        <p:attrNameLst>
                                          <p:attrName>style.visibility</p:attrName>
                                        </p:attrNameLst>
                                      </p:cBhvr>
                                      <p:to>
                                        <p:strVal val="visible"/>
                                      </p:to>
                                    </p:set>
                                    <p:animEffect transition="in" filter="wipe(left)">
                                      <p:cBhvr>
                                        <p:cTn id="21" dur="500"/>
                                        <p:tgtEl>
                                          <p:spTgt spid="22535"/>
                                        </p:tgtEl>
                                      </p:cBhvr>
                                    </p:animEffect>
                                  </p:childTnLst>
                                </p:cTn>
                              </p:par>
                              <p:par>
                                <p:cTn id="22" presetID="22" presetClass="entr" presetSubtype="2" fill="hold" nodeType="withEffect">
                                  <p:stCondLst>
                                    <p:cond delay="0"/>
                                  </p:stCondLst>
                                  <p:childTnLst>
                                    <p:set>
                                      <p:cBhvr>
                                        <p:cTn id="23" dur="1" fill="hold">
                                          <p:stCondLst>
                                            <p:cond delay="0"/>
                                          </p:stCondLst>
                                        </p:cTn>
                                        <p:tgtEl>
                                          <p:spTgt spid="22536">
                                            <p:txEl>
                                              <p:pRg st="0" end="0"/>
                                            </p:txEl>
                                          </p:spTgt>
                                        </p:tgtEl>
                                        <p:attrNameLst>
                                          <p:attrName>style.visibility</p:attrName>
                                        </p:attrNameLst>
                                      </p:cBhvr>
                                      <p:to>
                                        <p:strVal val="visible"/>
                                      </p:to>
                                    </p:set>
                                    <p:animEffect transition="in" filter="wipe(right)">
                                      <p:cBhvr>
                                        <p:cTn id="24" dur="500"/>
                                        <p:tgtEl>
                                          <p:spTgt spid="2253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537"/>
                                        </p:tgtEl>
                                        <p:attrNameLst>
                                          <p:attrName>style.visibility</p:attrName>
                                        </p:attrNameLst>
                                      </p:cBhvr>
                                      <p:to>
                                        <p:strVal val="visible"/>
                                      </p:to>
                                    </p:set>
                                    <p:animEffect transition="in" filter="wipe(down)">
                                      <p:cBhvr>
                                        <p:cTn id="29"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P spid="225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17475" y="395288"/>
            <a:ext cx="8870950" cy="792162"/>
          </a:xfrm>
        </p:spPr>
        <p:txBody>
          <a:bodyPr anchor="t"/>
          <a:lstStyle/>
          <a:p>
            <a:pPr algn="ctr" eaLnBrk="1" hangingPunct="1"/>
            <a:r>
              <a:rPr lang="en-GB" sz="3600" b="1" smtClean="0"/>
              <a:t>Commission’s Rules</a:t>
            </a:r>
            <a:endParaRPr lang="en-US" sz="3600" b="1" smtClean="0"/>
          </a:p>
        </p:txBody>
      </p:sp>
      <p:sp>
        <p:nvSpPr>
          <p:cNvPr id="4111363" name="Rectangle 3"/>
          <p:cNvSpPr>
            <a:spLocks noGrp="1" noChangeArrowheads="1"/>
          </p:cNvSpPr>
          <p:nvPr>
            <p:ph type="body" idx="4294967295"/>
          </p:nvPr>
        </p:nvSpPr>
        <p:spPr>
          <a:xfrm>
            <a:off x="0" y="1700213"/>
            <a:ext cx="9144000" cy="1262062"/>
          </a:xfrm>
        </p:spPr>
        <p:txBody>
          <a:bodyPr/>
          <a:lstStyle/>
          <a:p>
            <a:pPr marL="381000" indent="-381000" eaLnBrk="1" hangingPunct="1">
              <a:lnSpc>
                <a:spcPct val="90000"/>
              </a:lnSpc>
              <a:buFont typeface="Wingdings" pitchFamily="2" charset="2"/>
              <a:buChar char="Ø"/>
            </a:pPr>
            <a:r>
              <a:rPr lang="en-US" sz="2400" b="1" smtClean="0"/>
              <a:t>General class control operator frequency privileges </a:t>
            </a:r>
            <a:r>
              <a:rPr lang="en-US" sz="1200" b="1" smtClean="0"/>
              <a:t>(cont)</a:t>
            </a:r>
          </a:p>
          <a:p>
            <a:pPr marL="381000" indent="-381000" eaLnBrk="1" hangingPunct="1">
              <a:lnSpc>
                <a:spcPct val="90000"/>
              </a:lnSpc>
              <a:buFont typeface="Wingdings" pitchFamily="2" charset="2"/>
              <a:buChar char="Ø"/>
            </a:pPr>
            <a:endParaRPr lang="en-US" sz="1000" b="1" smtClean="0"/>
          </a:p>
          <a:p>
            <a:pPr marL="838200" lvl="1" indent="-381000" eaLnBrk="1" hangingPunct="1">
              <a:lnSpc>
                <a:spcPct val="90000"/>
              </a:lnSpc>
            </a:pPr>
            <a:r>
              <a:rPr lang="en-US" b="1" smtClean="0"/>
              <a:t>A General Class license holder is granted </a:t>
            </a:r>
            <a:r>
              <a:rPr lang="en-US" b="1" smtClean="0">
                <a:solidFill>
                  <a:schemeClr val="accent2"/>
                </a:solidFill>
              </a:rPr>
              <a:t>all</a:t>
            </a:r>
            <a:r>
              <a:rPr lang="en-US" b="1" smtClean="0"/>
              <a:t> amateur frequency privileges on the following: </a:t>
            </a:r>
            <a:r>
              <a:rPr lang="en-US" sz="1000" smtClean="0"/>
              <a:t>(G1A01)</a:t>
            </a:r>
            <a:endParaRPr lang="en-US" b="1" smtClean="0"/>
          </a:p>
          <a:p>
            <a:pPr marL="838200" lvl="1" indent="-381000" eaLnBrk="1" hangingPunct="1">
              <a:lnSpc>
                <a:spcPct val="90000"/>
              </a:lnSpc>
            </a:pPr>
            <a:endParaRPr lang="en-US" b="1" smtClean="0"/>
          </a:p>
        </p:txBody>
      </p:sp>
      <p:sp>
        <p:nvSpPr>
          <p:cNvPr id="4111367" name="Rectangle 7"/>
          <p:cNvSpPr>
            <a:spLocks noChangeArrowheads="1"/>
          </p:cNvSpPr>
          <p:nvPr/>
        </p:nvSpPr>
        <p:spPr bwMode="auto">
          <a:xfrm>
            <a:off x="3151188" y="6270625"/>
            <a:ext cx="3171825" cy="411163"/>
          </a:xfrm>
          <a:prstGeom prst="rect">
            <a:avLst/>
          </a:prstGeom>
          <a:noFill/>
          <a:ln w="12700" cap="sq">
            <a:noFill/>
            <a:miter lim="800000"/>
            <a:headEnd type="none" w="sm" len="sm"/>
            <a:tailEnd type="none" w="sm" len="sm"/>
          </a:ln>
        </p:spPr>
        <p:txBody>
          <a:bodyPr>
            <a:spAutoFit/>
          </a:bodyPr>
          <a:lstStyle/>
          <a:p>
            <a:pPr lvl="2">
              <a:lnSpc>
                <a:spcPct val="150000"/>
              </a:lnSpc>
            </a:pPr>
            <a:r>
              <a:rPr lang="en-US" sz="1400" b="1">
                <a:solidFill>
                  <a:schemeClr val="accent2"/>
                </a:solidFill>
                <a:latin typeface="Rockwell" pitchFamily="18" charset="0"/>
              </a:rPr>
              <a:t>CW, RTTY, and Data</a:t>
            </a:r>
          </a:p>
        </p:txBody>
      </p:sp>
      <p:sp>
        <p:nvSpPr>
          <p:cNvPr id="4111375" name="Text Box 15"/>
          <p:cNvSpPr txBox="1">
            <a:spLocks noChangeArrowheads="1"/>
          </p:cNvSpPr>
          <p:nvPr/>
        </p:nvSpPr>
        <p:spPr bwMode="auto">
          <a:xfrm>
            <a:off x="0" y="3429000"/>
            <a:ext cx="1143000" cy="2703513"/>
          </a:xfrm>
          <a:prstGeom prst="rect">
            <a:avLst/>
          </a:prstGeom>
          <a:noFill/>
          <a:ln w="12700" cap="sq">
            <a:noFill/>
            <a:miter lim="800000"/>
            <a:headEnd type="none" w="sm" len="sm"/>
            <a:tailEnd type="none" w="sm" len="sm"/>
          </a:ln>
        </p:spPr>
        <p:txBody>
          <a:bodyPr lIns="0" tIns="0" rIns="0" bIns="0">
            <a:spAutoFit/>
          </a:bodyPr>
          <a:lstStyle/>
          <a:p>
            <a:pPr algn="ctr">
              <a:spcBef>
                <a:spcPct val="50000"/>
              </a:spcBef>
            </a:pPr>
            <a:r>
              <a:rPr lang="en-US" sz="1200" b="1">
                <a:latin typeface="Rockwell" pitchFamily="18" charset="0"/>
              </a:rPr>
              <a:t>160</a:t>
            </a:r>
          </a:p>
          <a:p>
            <a:pPr algn="ctr">
              <a:spcBef>
                <a:spcPct val="50000"/>
              </a:spcBef>
            </a:pPr>
            <a:r>
              <a:rPr lang="en-US" sz="1200" b="1">
                <a:latin typeface="Rockwell" pitchFamily="18" charset="0"/>
              </a:rPr>
              <a:t>60</a:t>
            </a:r>
          </a:p>
          <a:p>
            <a:pPr algn="ctr">
              <a:spcBef>
                <a:spcPct val="50000"/>
              </a:spcBef>
            </a:pPr>
            <a:endParaRPr lang="en-US" sz="100" b="1">
              <a:solidFill>
                <a:schemeClr val="accent2"/>
              </a:solidFill>
              <a:latin typeface="Rockwell" pitchFamily="18" charset="0"/>
            </a:endParaRPr>
          </a:p>
          <a:p>
            <a:pPr algn="ctr">
              <a:spcBef>
                <a:spcPct val="50000"/>
              </a:spcBef>
            </a:pPr>
            <a:r>
              <a:rPr lang="en-US" sz="4000" b="1">
                <a:solidFill>
                  <a:schemeClr val="accent2"/>
                </a:solidFill>
                <a:latin typeface="Rockwell" pitchFamily="18" charset="0"/>
              </a:rPr>
              <a:t>30</a:t>
            </a:r>
          </a:p>
          <a:p>
            <a:pPr algn="ctr">
              <a:spcBef>
                <a:spcPct val="50000"/>
              </a:spcBef>
            </a:pPr>
            <a:endParaRPr lang="en-US" sz="100" b="1">
              <a:solidFill>
                <a:schemeClr val="accent2"/>
              </a:solidFill>
              <a:latin typeface="Rockwell" pitchFamily="18" charset="0"/>
            </a:endParaRPr>
          </a:p>
          <a:p>
            <a:pPr algn="ctr">
              <a:spcBef>
                <a:spcPct val="50000"/>
              </a:spcBef>
            </a:pPr>
            <a:r>
              <a:rPr lang="en-US" sz="1200" b="1">
                <a:latin typeface="Rockwell" pitchFamily="18" charset="0"/>
              </a:rPr>
              <a:t>17</a:t>
            </a:r>
          </a:p>
          <a:p>
            <a:pPr algn="ctr">
              <a:spcBef>
                <a:spcPct val="50000"/>
              </a:spcBef>
            </a:pPr>
            <a:endParaRPr lang="en-US" sz="100" b="1">
              <a:latin typeface="Rockwell" pitchFamily="18" charset="0"/>
            </a:endParaRPr>
          </a:p>
          <a:p>
            <a:pPr algn="ctr">
              <a:spcBef>
                <a:spcPct val="50000"/>
              </a:spcBef>
            </a:pPr>
            <a:r>
              <a:rPr lang="en-US" sz="1200" b="1">
                <a:latin typeface="Rockwell" pitchFamily="18" charset="0"/>
              </a:rPr>
              <a:t>12</a:t>
            </a:r>
          </a:p>
          <a:p>
            <a:pPr algn="ctr">
              <a:spcBef>
                <a:spcPct val="50000"/>
              </a:spcBef>
            </a:pPr>
            <a:endParaRPr lang="en-US" sz="100" b="1">
              <a:latin typeface="Rockwell" pitchFamily="18" charset="0"/>
            </a:endParaRPr>
          </a:p>
          <a:p>
            <a:pPr algn="ctr">
              <a:spcBef>
                <a:spcPct val="50000"/>
              </a:spcBef>
            </a:pPr>
            <a:r>
              <a:rPr lang="en-US" sz="1200" b="1">
                <a:latin typeface="Rockwell" pitchFamily="18" charset="0"/>
              </a:rPr>
              <a:t>10</a:t>
            </a:r>
          </a:p>
          <a:p>
            <a:pPr algn="ctr">
              <a:spcBef>
                <a:spcPct val="50000"/>
              </a:spcBef>
            </a:pPr>
            <a:r>
              <a:rPr lang="en-US" b="1">
                <a:solidFill>
                  <a:schemeClr val="accent2"/>
                </a:solidFill>
                <a:latin typeface="Rockwell" pitchFamily="18" charset="0"/>
              </a:rPr>
              <a:t>Meters</a:t>
            </a:r>
          </a:p>
        </p:txBody>
      </p:sp>
      <p:pic>
        <p:nvPicPr>
          <p:cNvPr id="22534" name="Picture 13" descr="30 meter chart"/>
          <p:cNvPicPr>
            <a:picLocks noChangeAspect="1" noChangeArrowheads="1"/>
          </p:cNvPicPr>
          <p:nvPr/>
        </p:nvPicPr>
        <p:blipFill>
          <a:blip r:embed="rId2" cstate="print"/>
          <a:srcRect/>
          <a:stretch>
            <a:fillRect/>
          </a:stretch>
        </p:blipFill>
        <p:spPr bwMode="auto">
          <a:xfrm>
            <a:off x="1308100" y="3160713"/>
            <a:ext cx="7391400" cy="314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1363">
                                            <p:txEl>
                                              <p:pRg st="0" end="0"/>
                                            </p:txEl>
                                          </p:spTgt>
                                        </p:tgtEl>
                                        <p:attrNameLst>
                                          <p:attrName>style.visibility</p:attrName>
                                        </p:attrNameLst>
                                      </p:cBhvr>
                                      <p:to>
                                        <p:strVal val="visible"/>
                                      </p:to>
                                    </p:set>
                                    <p:animEffect transition="in" filter="wipe(up)">
                                      <p:cBhvr>
                                        <p:cTn id="7" dur="500"/>
                                        <p:tgtEl>
                                          <p:spTgt spid="411136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111363">
                                            <p:txEl>
                                              <p:pRg st="2" end="2"/>
                                            </p:txEl>
                                          </p:spTgt>
                                        </p:tgtEl>
                                        <p:attrNameLst>
                                          <p:attrName>style.visibility</p:attrName>
                                        </p:attrNameLst>
                                      </p:cBhvr>
                                      <p:to>
                                        <p:strVal val="visible"/>
                                      </p:to>
                                    </p:set>
                                    <p:animEffect transition="in" filter="wipe(left)">
                                      <p:cBhvr>
                                        <p:cTn id="11" dur="500"/>
                                        <p:tgtEl>
                                          <p:spTgt spid="4111363">
                                            <p:txEl>
                                              <p:pRg st="2" end="2"/>
                                            </p:txEl>
                                          </p:spTgt>
                                        </p:tgtEl>
                                      </p:cBhvr>
                                    </p:animEffect>
                                  </p:childTnLst>
                                </p:cTn>
                              </p:par>
                            </p:childTnLst>
                          </p:cTn>
                        </p:par>
                        <p:par>
                          <p:cTn id="12" fill="hold" nodeType="afterGroup">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111375"/>
                                        </p:tgtEl>
                                        <p:attrNameLst>
                                          <p:attrName>style.visibility</p:attrName>
                                        </p:attrNameLst>
                                      </p:cBhvr>
                                      <p:to>
                                        <p:strVal val="visible"/>
                                      </p:to>
                                    </p:set>
                                    <p:anim calcmode="lin" valueType="num">
                                      <p:cBhvr additive="base">
                                        <p:cTn id="15" dur="1000" fill="hold"/>
                                        <p:tgtEl>
                                          <p:spTgt spid="4111375"/>
                                        </p:tgtEl>
                                        <p:attrNameLst>
                                          <p:attrName>ppt_x</p:attrName>
                                        </p:attrNameLst>
                                      </p:cBhvr>
                                      <p:tavLst>
                                        <p:tav tm="0">
                                          <p:val>
                                            <p:strVal val="0-#ppt_w/2"/>
                                          </p:val>
                                        </p:tav>
                                        <p:tav tm="100000">
                                          <p:val>
                                            <p:strVal val="#ppt_x"/>
                                          </p:val>
                                        </p:tav>
                                      </p:tavLst>
                                    </p:anim>
                                    <p:anim calcmode="lin" valueType="num">
                                      <p:cBhvr additive="base">
                                        <p:cTn id="16" dur="1000" fill="hold"/>
                                        <p:tgtEl>
                                          <p:spTgt spid="411137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000"/>
                            </p:stCondLst>
                            <p:childTnLst>
                              <p:par>
                                <p:cTn id="18" presetID="23" presetClass="entr" presetSubtype="16" fill="hold" nodeType="afterEffect">
                                  <p:stCondLst>
                                    <p:cond delay="0"/>
                                  </p:stCondLst>
                                  <p:childTnLst>
                                    <p:set>
                                      <p:cBhvr>
                                        <p:cTn id="19" dur="1" fill="hold">
                                          <p:stCondLst>
                                            <p:cond delay="0"/>
                                          </p:stCondLst>
                                        </p:cTn>
                                        <p:tgtEl>
                                          <p:spTgt spid="22534"/>
                                        </p:tgtEl>
                                        <p:attrNameLst>
                                          <p:attrName>style.visibility</p:attrName>
                                        </p:attrNameLst>
                                      </p:cBhvr>
                                      <p:to>
                                        <p:strVal val="visible"/>
                                      </p:to>
                                    </p:set>
                                    <p:anim calcmode="lin" valueType="num">
                                      <p:cBhvr>
                                        <p:cTn id="20" dur="2000" fill="hold"/>
                                        <p:tgtEl>
                                          <p:spTgt spid="22534"/>
                                        </p:tgtEl>
                                        <p:attrNameLst>
                                          <p:attrName>ppt_w</p:attrName>
                                        </p:attrNameLst>
                                      </p:cBhvr>
                                      <p:tavLst>
                                        <p:tav tm="0">
                                          <p:val>
                                            <p:fltVal val="0"/>
                                          </p:val>
                                        </p:tav>
                                        <p:tav tm="100000">
                                          <p:val>
                                            <p:strVal val="#ppt_w"/>
                                          </p:val>
                                        </p:tav>
                                      </p:tavLst>
                                    </p:anim>
                                    <p:anim calcmode="lin" valueType="num">
                                      <p:cBhvr>
                                        <p:cTn id="21" dur="2000" fill="hold"/>
                                        <p:tgtEl>
                                          <p:spTgt spid="22534"/>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4111367"/>
                                        </p:tgtEl>
                                        <p:attrNameLst>
                                          <p:attrName>style.visibility</p:attrName>
                                        </p:attrNameLst>
                                      </p:cBhvr>
                                      <p:to>
                                        <p:strVal val="visible"/>
                                      </p:to>
                                    </p:set>
                                    <p:anim calcmode="lin" valueType="num">
                                      <p:cBhvr additive="base">
                                        <p:cTn id="25" dur="500" fill="hold"/>
                                        <p:tgtEl>
                                          <p:spTgt spid="4111367"/>
                                        </p:tgtEl>
                                        <p:attrNameLst>
                                          <p:attrName>ppt_x</p:attrName>
                                        </p:attrNameLst>
                                      </p:cBhvr>
                                      <p:tavLst>
                                        <p:tav tm="0">
                                          <p:val>
                                            <p:strVal val="#ppt_x"/>
                                          </p:val>
                                        </p:tav>
                                        <p:tav tm="100000">
                                          <p:val>
                                            <p:strVal val="#ppt_x"/>
                                          </p:val>
                                        </p:tav>
                                      </p:tavLst>
                                    </p:anim>
                                    <p:anim calcmode="lin" valueType="num">
                                      <p:cBhvr additive="base">
                                        <p:cTn id="26" dur="500" fill="hold"/>
                                        <p:tgtEl>
                                          <p:spTgt spid="4111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367" grpId="0"/>
      <p:bldP spid="41113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79375" y="395288"/>
            <a:ext cx="8870950" cy="792162"/>
          </a:xfrm>
        </p:spPr>
        <p:txBody>
          <a:bodyPr anchor="t"/>
          <a:lstStyle/>
          <a:p>
            <a:pPr algn="ctr" eaLnBrk="1" hangingPunct="1"/>
            <a:r>
              <a:rPr lang="en-GB" sz="3600" b="1" smtClean="0"/>
              <a:t>Commission’s Rules</a:t>
            </a:r>
            <a:endParaRPr lang="en-US" sz="3600" b="1" smtClean="0"/>
          </a:p>
        </p:txBody>
      </p:sp>
      <p:sp>
        <p:nvSpPr>
          <p:cNvPr id="4111363" name="Rectangle 3"/>
          <p:cNvSpPr>
            <a:spLocks noGrp="1" noChangeArrowheads="1"/>
          </p:cNvSpPr>
          <p:nvPr>
            <p:ph type="body" idx="4294967295"/>
          </p:nvPr>
        </p:nvSpPr>
        <p:spPr>
          <a:xfrm>
            <a:off x="0" y="1547813"/>
            <a:ext cx="9144000" cy="1262062"/>
          </a:xfrm>
        </p:spPr>
        <p:txBody>
          <a:bodyPr/>
          <a:lstStyle/>
          <a:p>
            <a:pPr marL="381000" indent="-381000" eaLnBrk="1" hangingPunct="1">
              <a:lnSpc>
                <a:spcPct val="90000"/>
              </a:lnSpc>
              <a:buFont typeface="Wingdings" pitchFamily="2" charset="2"/>
              <a:buChar char="Ø"/>
            </a:pPr>
            <a:r>
              <a:rPr lang="en-US" sz="2400" b="1" smtClean="0"/>
              <a:t>General class control operator frequency privileges</a:t>
            </a:r>
            <a:r>
              <a:rPr lang="en-US" sz="3600" b="1" smtClean="0"/>
              <a:t> </a:t>
            </a:r>
            <a:r>
              <a:rPr lang="en-US" sz="1200" b="1" smtClean="0"/>
              <a:t>(cont)</a:t>
            </a:r>
          </a:p>
          <a:p>
            <a:pPr marL="838200" lvl="1" indent="-381000" eaLnBrk="1" hangingPunct="1">
              <a:lnSpc>
                <a:spcPct val="90000"/>
              </a:lnSpc>
            </a:pPr>
            <a:r>
              <a:rPr lang="en-US" b="1" smtClean="0"/>
              <a:t>A General Class license holder is granted </a:t>
            </a:r>
            <a:r>
              <a:rPr lang="en-US" b="1" smtClean="0">
                <a:solidFill>
                  <a:schemeClr val="accent2"/>
                </a:solidFill>
              </a:rPr>
              <a:t>all</a:t>
            </a:r>
            <a:r>
              <a:rPr lang="en-US" b="1" smtClean="0"/>
              <a:t> amateur frequency privileges on the following: </a:t>
            </a:r>
            <a:r>
              <a:rPr lang="en-US" sz="1000" smtClean="0"/>
              <a:t>(G1A01)</a:t>
            </a:r>
            <a:r>
              <a:rPr lang="en-US" b="1" smtClean="0"/>
              <a:t> </a:t>
            </a:r>
          </a:p>
          <a:p>
            <a:pPr marL="838200" lvl="1" indent="-381000" eaLnBrk="1" hangingPunct="1">
              <a:lnSpc>
                <a:spcPct val="90000"/>
              </a:lnSpc>
            </a:pPr>
            <a:endParaRPr lang="en-US" sz="2800" b="1" smtClean="0"/>
          </a:p>
        </p:txBody>
      </p:sp>
      <p:sp>
        <p:nvSpPr>
          <p:cNvPr id="4111367" name="Rectangle 7"/>
          <p:cNvSpPr>
            <a:spLocks noChangeArrowheads="1"/>
          </p:cNvSpPr>
          <p:nvPr/>
        </p:nvSpPr>
        <p:spPr bwMode="auto">
          <a:xfrm>
            <a:off x="2514600" y="6172200"/>
            <a:ext cx="4495800" cy="411163"/>
          </a:xfrm>
          <a:prstGeom prst="rect">
            <a:avLst/>
          </a:prstGeom>
          <a:noFill/>
          <a:ln w="12700" cap="sq">
            <a:noFill/>
            <a:miter lim="800000"/>
            <a:headEnd type="none" w="sm" len="sm"/>
            <a:tailEnd type="none" w="sm" len="sm"/>
          </a:ln>
        </p:spPr>
        <p:txBody>
          <a:bodyPr>
            <a:spAutoFit/>
          </a:bodyPr>
          <a:lstStyle/>
          <a:p>
            <a:pPr lvl="2">
              <a:lnSpc>
                <a:spcPct val="150000"/>
              </a:lnSpc>
            </a:pPr>
            <a:r>
              <a:rPr lang="en-US" sz="1400" b="1">
                <a:solidFill>
                  <a:schemeClr val="accent2"/>
                </a:solidFill>
                <a:latin typeface="Rockwell" pitchFamily="18" charset="0"/>
              </a:rPr>
              <a:t>CW, RTTY, data, phone, and image</a:t>
            </a:r>
          </a:p>
        </p:txBody>
      </p:sp>
      <p:sp>
        <p:nvSpPr>
          <p:cNvPr id="4111375" name="Text Box 15"/>
          <p:cNvSpPr txBox="1">
            <a:spLocks noChangeArrowheads="1"/>
          </p:cNvSpPr>
          <p:nvPr/>
        </p:nvSpPr>
        <p:spPr bwMode="auto">
          <a:xfrm>
            <a:off x="0" y="3467100"/>
            <a:ext cx="1143000" cy="2703513"/>
          </a:xfrm>
          <a:prstGeom prst="rect">
            <a:avLst/>
          </a:prstGeom>
          <a:noFill/>
          <a:ln w="12700" cap="sq">
            <a:noFill/>
            <a:miter lim="800000"/>
            <a:headEnd type="none" w="sm" len="sm"/>
            <a:tailEnd type="none" w="sm" len="sm"/>
          </a:ln>
        </p:spPr>
        <p:txBody>
          <a:bodyPr lIns="0" tIns="0" rIns="0" bIns="0">
            <a:spAutoFit/>
          </a:bodyPr>
          <a:lstStyle/>
          <a:p>
            <a:pPr algn="ctr">
              <a:spcBef>
                <a:spcPct val="50000"/>
              </a:spcBef>
            </a:pPr>
            <a:r>
              <a:rPr lang="en-US" sz="1200" b="1">
                <a:latin typeface="Rockwell" pitchFamily="18" charset="0"/>
              </a:rPr>
              <a:t>160</a:t>
            </a:r>
          </a:p>
          <a:p>
            <a:pPr algn="ctr">
              <a:spcBef>
                <a:spcPct val="50000"/>
              </a:spcBef>
            </a:pPr>
            <a:r>
              <a:rPr lang="en-US" sz="1200" b="1">
                <a:latin typeface="Rockwell" pitchFamily="18" charset="0"/>
              </a:rPr>
              <a:t>60</a:t>
            </a:r>
          </a:p>
          <a:p>
            <a:pPr algn="ctr">
              <a:spcBef>
                <a:spcPct val="50000"/>
              </a:spcBef>
            </a:pPr>
            <a:endParaRPr lang="en-US" sz="100" b="1">
              <a:solidFill>
                <a:schemeClr val="accent2"/>
              </a:solidFill>
              <a:latin typeface="Rockwell" pitchFamily="18" charset="0"/>
            </a:endParaRPr>
          </a:p>
          <a:p>
            <a:pPr algn="ctr">
              <a:spcBef>
                <a:spcPct val="50000"/>
              </a:spcBef>
            </a:pPr>
            <a:r>
              <a:rPr lang="en-US" sz="1200" b="1">
                <a:latin typeface="Rockwell" pitchFamily="18" charset="0"/>
              </a:rPr>
              <a:t>30</a:t>
            </a:r>
          </a:p>
          <a:p>
            <a:pPr algn="ctr">
              <a:spcBef>
                <a:spcPct val="50000"/>
              </a:spcBef>
            </a:pPr>
            <a:endParaRPr lang="en-US" sz="100" b="1">
              <a:solidFill>
                <a:schemeClr val="accent2"/>
              </a:solidFill>
              <a:latin typeface="Rockwell" pitchFamily="18" charset="0"/>
            </a:endParaRPr>
          </a:p>
          <a:p>
            <a:pPr algn="ctr">
              <a:spcBef>
                <a:spcPct val="50000"/>
              </a:spcBef>
            </a:pPr>
            <a:r>
              <a:rPr lang="en-US" sz="4000" b="1">
                <a:solidFill>
                  <a:schemeClr val="accent2"/>
                </a:solidFill>
                <a:latin typeface="Rockwell" pitchFamily="18" charset="0"/>
              </a:rPr>
              <a:t>17</a:t>
            </a:r>
          </a:p>
          <a:p>
            <a:pPr algn="ctr">
              <a:spcBef>
                <a:spcPct val="50000"/>
              </a:spcBef>
            </a:pPr>
            <a:endParaRPr lang="en-US" sz="100" b="1">
              <a:latin typeface="Rockwell" pitchFamily="18" charset="0"/>
            </a:endParaRPr>
          </a:p>
          <a:p>
            <a:pPr algn="ctr">
              <a:spcBef>
                <a:spcPct val="50000"/>
              </a:spcBef>
            </a:pPr>
            <a:r>
              <a:rPr lang="en-US" sz="1200" b="1">
                <a:latin typeface="Rockwell" pitchFamily="18" charset="0"/>
              </a:rPr>
              <a:t>12</a:t>
            </a:r>
          </a:p>
          <a:p>
            <a:pPr algn="ctr">
              <a:spcBef>
                <a:spcPct val="50000"/>
              </a:spcBef>
            </a:pPr>
            <a:endParaRPr lang="en-US" sz="100" b="1">
              <a:latin typeface="Rockwell" pitchFamily="18" charset="0"/>
            </a:endParaRPr>
          </a:p>
          <a:p>
            <a:pPr algn="ctr">
              <a:spcBef>
                <a:spcPct val="50000"/>
              </a:spcBef>
            </a:pPr>
            <a:r>
              <a:rPr lang="en-US" sz="1200" b="1">
                <a:latin typeface="Rockwell" pitchFamily="18" charset="0"/>
              </a:rPr>
              <a:t>10</a:t>
            </a:r>
          </a:p>
          <a:p>
            <a:pPr algn="ctr">
              <a:spcBef>
                <a:spcPct val="50000"/>
              </a:spcBef>
            </a:pPr>
            <a:r>
              <a:rPr lang="en-US" b="1">
                <a:solidFill>
                  <a:schemeClr val="accent2"/>
                </a:solidFill>
                <a:latin typeface="Rockwell" pitchFamily="18" charset="0"/>
              </a:rPr>
              <a:t>Meters</a:t>
            </a:r>
          </a:p>
        </p:txBody>
      </p:sp>
      <p:pic>
        <p:nvPicPr>
          <p:cNvPr id="132103" name="Picture 7" descr="17 meter chart"/>
          <p:cNvPicPr>
            <a:picLocks noChangeAspect="1" noChangeArrowheads="1"/>
          </p:cNvPicPr>
          <p:nvPr/>
        </p:nvPicPr>
        <p:blipFill>
          <a:blip r:embed="rId2" cstate="print"/>
          <a:srcRect/>
          <a:stretch>
            <a:fillRect/>
          </a:stretch>
        </p:blipFill>
        <p:spPr bwMode="auto">
          <a:xfrm>
            <a:off x="1076325" y="3236913"/>
            <a:ext cx="76200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1363">
                                            <p:txEl>
                                              <p:pRg st="0" end="0"/>
                                            </p:txEl>
                                          </p:spTgt>
                                        </p:tgtEl>
                                        <p:attrNameLst>
                                          <p:attrName>style.visibility</p:attrName>
                                        </p:attrNameLst>
                                      </p:cBhvr>
                                      <p:to>
                                        <p:strVal val="visible"/>
                                      </p:to>
                                    </p:set>
                                    <p:animEffect transition="in" filter="wipe(up)">
                                      <p:cBhvr>
                                        <p:cTn id="7" dur="500"/>
                                        <p:tgtEl>
                                          <p:spTgt spid="411136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111363">
                                            <p:txEl>
                                              <p:pRg st="1" end="1"/>
                                            </p:txEl>
                                          </p:spTgt>
                                        </p:tgtEl>
                                        <p:attrNameLst>
                                          <p:attrName>style.visibility</p:attrName>
                                        </p:attrNameLst>
                                      </p:cBhvr>
                                      <p:to>
                                        <p:strVal val="visible"/>
                                      </p:to>
                                    </p:set>
                                    <p:animEffect transition="in" filter="wipe(left)">
                                      <p:cBhvr>
                                        <p:cTn id="11" dur="500"/>
                                        <p:tgtEl>
                                          <p:spTgt spid="4111363">
                                            <p:txEl>
                                              <p:pRg st="1" end="1"/>
                                            </p:txEl>
                                          </p:spTgt>
                                        </p:tgtEl>
                                      </p:cBhvr>
                                    </p:animEffect>
                                  </p:childTnLst>
                                </p:cTn>
                              </p:par>
                            </p:childTnLst>
                          </p:cTn>
                        </p:par>
                        <p:par>
                          <p:cTn id="12" fill="hold" nodeType="afterGroup">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111375"/>
                                        </p:tgtEl>
                                        <p:attrNameLst>
                                          <p:attrName>style.visibility</p:attrName>
                                        </p:attrNameLst>
                                      </p:cBhvr>
                                      <p:to>
                                        <p:strVal val="visible"/>
                                      </p:to>
                                    </p:set>
                                    <p:anim calcmode="lin" valueType="num">
                                      <p:cBhvr additive="base">
                                        <p:cTn id="15" dur="1000" fill="hold"/>
                                        <p:tgtEl>
                                          <p:spTgt spid="4111375"/>
                                        </p:tgtEl>
                                        <p:attrNameLst>
                                          <p:attrName>ppt_x</p:attrName>
                                        </p:attrNameLst>
                                      </p:cBhvr>
                                      <p:tavLst>
                                        <p:tav tm="0">
                                          <p:val>
                                            <p:strVal val="0-#ppt_w/2"/>
                                          </p:val>
                                        </p:tav>
                                        <p:tav tm="100000">
                                          <p:val>
                                            <p:strVal val="#ppt_x"/>
                                          </p:val>
                                        </p:tav>
                                      </p:tavLst>
                                    </p:anim>
                                    <p:anim calcmode="lin" valueType="num">
                                      <p:cBhvr additive="base">
                                        <p:cTn id="16" dur="1000" fill="hold"/>
                                        <p:tgtEl>
                                          <p:spTgt spid="411137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000"/>
                            </p:stCondLst>
                            <p:childTnLst>
                              <p:par>
                                <p:cTn id="18" presetID="23" presetClass="entr" presetSubtype="16" fill="hold" nodeType="afterEffect">
                                  <p:stCondLst>
                                    <p:cond delay="0"/>
                                  </p:stCondLst>
                                  <p:childTnLst>
                                    <p:set>
                                      <p:cBhvr>
                                        <p:cTn id="19" dur="1" fill="hold">
                                          <p:stCondLst>
                                            <p:cond delay="0"/>
                                          </p:stCondLst>
                                        </p:cTn>
                                        <p:tgtEl>
                                          <p:spTgt spid="132103"/>
                                        </p:tgtEl>
                                        <p:attrNameLst>
                                          <p:attrName>style.visibility</p:attrName>
                                        </p:attrNameLst>
                                      </p:cBhvr>
                                      <p:to>
                                        <p:strVal val="visible"/>
                                      </p:to>
                                    </p:set>
                                    <p:anim calcmode="lin" valueType="num">
                                      <p:cBhvr>
                                        <p:cTn id="20" dur="2000" fill="hold"/>
                                        <p:tgtEl>
                                          <p:spTgt spid="132103"/>
                                        </p:tgtEl>
                                        <p:attrNameLst>
                                          <p:attrName>ppt_w</p:attrName>
                                        </p:attrNameLst>
                                      </p:cBhvr>
                                      <p:tavLst>
                                        <p:tav tm="0">
                                          <p:val>
                                            <p:fltVal val="0"/>
                                          </p:val>
                                        </p:tav>
                                        <p:tav tm="100000">
                                          <p:val>
                                            <p:strVal val="#ppt_w"/>
                                          </p:val>
                                        </p:tav>
                                      </p:tavLst>
                                    </p:anim>
                                    <p:anim calcmode="lin" valueType="num">
                                      <p:cBhvr>
                                        <p:cTn id="21" dur="2000" fill="hold"/>
                                        <p:tgtEl>
                                          <p:spTgt spid="132103"/>
                                        </p:tgtEl>
                                        <p:attrNameLst>
                                          <p:attrName>ppt_h</p:attrName>
                                        </p:attrNameLst>
                                      </p:cBhvr>
                                      <p:tavLst>
                                        <p:tav tm="0">
                                          <p:val>
                                            <p:fltVal val="0"/>
                                          </p:val>
                                        </p:tav>
                                        <p:tav tm="100000">
                                          <p:val>
                                            <p:strVal val="#ppt_h"/>
                                          </p:val>
                                        </p:tav>
                                      </p:tavLst>
                                    </p:anim>
                                  </p:childTnLst>
                                </p:cTn>
                              </p:par>
                            </p:childTnLst>
                          </p:cTn>
                        </p:par>
                        <p:par>
                          <p:cTn id="22" fill="hold" nodeType="afterGroup">
                            <p:stCondLst>
                              <p:cond delay="5000"/>
                            </p:stCondLst>
                            <p:childTnLst>
                              <p:par>
                                <p:cTn id="23" presetID="2" presetClass="entr" presetSubtype="4" fill="hold" grpId="0" nodeType="afterEffect">
                                  <p:stCondLst>
                                    <p:cond delay="0"/>
                                  </p:stCondLst>
                                  <p:childTnLst>
                                    <p:set>
                                      <p:cBhvr>
                                        <p:cTn id="24" dur="1" fill="hold">
                                          <p:stCondLst>
                                            <p:cond delay="0"/>
                                          </p:stCondLst>
                                        </p:cTn>
                                        <p:tgtEl>
                                          <p:spTgt spid="4111367"/>
                                        </p:tgtEl>
                                        <p:attrNameLst>
                                          <p:attrName>style.visibility</p:attrName>
                                        </p:attrNameLst>
                                      </p:cBhvr>
                                      <p:to>
                                        <p:strVal val="visible"/>
                                      </p:to>
                                    </p:set>
                                    <p:anim calcmode="lin" valueType="num">
                                      <p:cBhvr additive="base">
                                        <p:cTn id="25" dur="500" fill="hold"/>
                                        <p:tgtEl>
                                          <p:spTgt spid="4111367"/>
                                        </p:tgtEl>
                                        <p:attrNameLst>
                                          <p:attrName>ppt_x</p:attrName>
                                        </p:attrNameLst>
                                      </p:cBhvr>
                                      <p:tavLst>
                                        <p:tav tm="0">
                                          <p:val>
                                            <p:strVal val="#ppt_x"/>
                                          </p:val>
                                        </p:tav>
                                        <p:tav tm="100000">
                                          <p:val>
                                            <p:strVal val="#ppt_x"/>
                                          </p:val>
                                        </p:tav>
                                      </p:tavLst>
                                    </p:anim>
                                    <p:anim calcmode="lin" valueType="num">
                                      <p:cBhvr additive="base">
                                        <p:cTn id="26" dur="500" fill="hold"/>
                                        <p:tgtEl>
                                          <p:spTgt spid="4111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367" grpId="0"/>
      <p:bldP spid="41113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5575" y="395288"/>
            <a:ext cx="8870950" cy="792162"/>
          </a:xfrm>
        </p:spPr>
        <p:txBody>
          <a:bodyPr anchor="t"/>
          <a:lstStyle/>
          <a:p>
            <a:pPr algn="ctr" eaLnBrk="1" hangingPunct="1"/>
            <a:r>
              <a:rPr lang="en-GB" sz="3600" b="1" smtClean="0"/>
              <a:t>Commission’s Rules</a:t>
            </a:r>
            <a:endParaRPr lang="en-US" sz="3600" b="1" smtClean="0"/>
          </a:p>
        </p:txBody>
      </p:sp>
      <p:sp>
        <p:nvSpPr>
          <p:cNvPr id="4111363" name="Rectangle 3"/>
          <p:cNvSpPr>
            <a:spLocks noGrp="1" noChangeArrowheads="1"/>
          </p:cNvSpPr>
          <p:nvPr>
            <p:ph type="body" idx="4294967295"/>
          </p:nvPr>
        </p:nvSpPr>
        <p:spPr>
          <a:xfrm>
            <a:off x="0" y="1706563"/>
            <a:ext cx="9144000" cy="1262062"/>
          </a:xfrm>
        </p:spPr>
        <p:txBody>
          <a:bodyPr/>
          <a:lstStyle/>
          <a:p>
            <a:pPr marL="381000" indent="-381000" eaLnBrk="1" hangingPunct="1">
              <a:lnSpc>
                <a:spcPct val="90000"/>
              </a:lnSpc>
              <a:buFont typeface="Wingdings" pitchFamily="2" charset="2"/>
              <a:buChar char="Ø"/>
            </a:pPr>
            <a:r>
              <a:rPr lang="en-US" sz="2400" b="1" smtClean="0"/>
              <a:t>General class control operator frequency privileges</a:t>
            </a:r>
            <a:r>
              <a:rPr lang="en-US" b="1" smtClean="0"/>
              <a:t> </a:t>
            </a:r>
            <a:r>
              <a:rPr lang="en-US" sz="1200" b="1" smtClean="0"/>
              <a:t>(cont)</a:t>
            </a:r>
          </a:p>
          <a:p>
            <a:pPr marL="838200" lvl="1" indent="-381000" eaLnBrk="1" hangingPunct="1">
              <a:lnSpc>
                <a:spcPct val="90000"/>
              </a:lnSpc>
            </a:pPr>
            <a:r>
              <a:rPr lang="en-US" b="1" smtClean="0"/>
              <a:t>A General Class license holder is granted </a:t>
            </a:r>
            <a:r>
              <a:rPr lang="en-US" b="1" smtClean="0">
                <a:solidFill>
                  <a:schemeClr val="accent2"/>
                </a:solidFill>
              </a:rPr>
              <a:t>all</a:t>
            </a:r>
            <a:r>
              <a:rPr lang="en-US" b="1" smtClean="0"/>
              <a:t> amateur frequency privileges on the following: </a:t>
            </a:r>
            <a:r>
              <a:rPr lang="en-US" sz="1000" smtClean="0"/>
              <a:t>(G1A01)</a:t>
            </a:r>
            <a:r>
              <a:rPr lang="en-US" b="1" smtClean="0"/>
              <a:t> </a:t>
            </a:r>
          </a:p>
          <a:p>
            <a:pPr marL="838200" lvl="1" indent="-381000" eaLnBrk="1" hangingPunct="1">
              <a:lnSpc>
                <a:spcPct val="90000"/>
              </a:lnSpc>
            </a:pPr>
            <a:endParaRPr lang="en-US" b="1" smtClean="0"/>
          </a:p>
        </p:txBody>
      </p:sp>
      <p:sp>
        <p:nvSpPr>
          <p:cNvPr id="4111367" name="Rectangle 7"/>
          <p:cNvSpPr>
            <a:spLocks noChangeArrowheads="1"/>
          </p:cNvSpPr>
          <p:nvPr/>
        </p:nvSpPr>
        <p:spPr bwMode="auto">
          <a:xfrm>
            <a:off x="2514600" y="6172200"/>
            <a:ext cx="4495800" cy="411163"/>
          </a:xfrm>
          <a:prstGeom prst="rect">
            <a:avLst/>
          </a:prstGeom>
          <a:noFill/>
          <a:ln w="12700" cap="sq">
            <a:noFill/>
            <a:miter lim="800000"/>
            <a:headEnd type="none" w="sm" len="sm"/>
            <a:tailEnd type="none" w="sm" len="sm"/>
          </a:ln>
        </p:spPr>
        <p:txBody>
          <a:bodyPr>
            <a:spAutoFit/>
          </a:bodyPr>
          <a:lstStyle/>
          <a:p>
            <a:pPr lvl="2">
              <a:lnSpc>
                <a:spcPct val="150000"/>
              </a:lnSpc>
            </a:pPr>
            <a:r>
              <a:rPr lang="en-US" sz="1400" b="1">
                <a:solidFill>
                  <a:schemeClr val="accent2"/>
                </a:solidFill>
                <a:latin typeface="Rockwell" pitchFamily="18" charset="0"/>
              </a:rPr>
              <a:t>CW, RTTY, data, phone, and image</a:t>
            </a:r>
          </a:p>
        </p:txBody>
      </p:sp>
      <p:sp>
        <p:nvSpPr>
          <p:cNvPr id="4111375" name="Text Box 15"/>
          <p:cNvSpPr txBox="1">
            <a:spLocks noChangeArrowheads="1"/>
          </p:cNvSpPr>
          <p:nvPr/>
        </p:nvSpPr>
        <p:spPr bwMode="auto">
          <a:xfrm>
            <a:off x="0" y="3544888"/>
            <a:ext cx="1143000" cy="2679700"/>
          </a:xfrm>
          <a:prstGeom prst="rect">
            <a:avLst/>
          </a:prstGeom>
          <a:noFill/>
          <a:ln w="12700" cap="sq">
            <a:noFill/>
            <a:miter lim="800000"/>
            <a:headEnd type="none" w="sm" len="sm"/>
            <a:tailEnd type="none" w="sm" len="sm"/>
          </a:ln>
        </p:spPr>
        <p:txBody>
          <a:bodyPr lIns="0" tIns="0" rIns="0" bIns="0">
            <a:spAutoFit/>
          </a:bodyPr>
          <a:lstStyle/>
          <a:p>
            <a:pPr algn="ctr">
              <a:spcBef>
                <a:spcPct val="50000"/>
              </a:spcBef>
            </a:pPr>
            <a:r>
              <a:rPr lang="en-US" sz="1200" b="1">
                <a:latin typeface="Rockwell" pitchFamily="18" charset="0"/>
              </a:rPr>
              <a:t>160</a:t>
            </a:r>
          </a:p>
          <a:p>
            <a:pPr algn="ctr">
              <a:spcBef>
                <a:spcPct val="50000"/>
              </a:spcBef>
            </a:pPr>
            <a:r>
              <a:rPr lang="en-US" sz="1200" b="1">
                <a:latin typeface="Rockwell" pitchFamily="18" charset="0"/>
              </a:rPr>
              <a:t>60</a:t>
            </a:r>
          </a:p>
          <a:p>
            <a:pPr algn="ctr">
              <a:spcBef>
                <a:spcPct val="50000"/>
              </a:spcBef>
            </a:pPr>
            <a:endParaRPr lang="en-US" sz="100" b="1">
              <a:solidFill>
                <a:schemeClr val="accent2"/>
              </a:solidFill>
              <a:latin typeface="Rockwell" pitchFamily="18" charset="0"/>
            </a:endParaRPr>
          </a:p>
          <a:p>
            <a:pPr algn="ctr">
              <a:spcBef>
                <a:spcPct val="50000"/>
              </a:spcBef>
            </a:pPr>
            <a:r>
              <a:rPr lang="en-US" sz="1200" b="1">
                <a:latin typeface="Rockwell" pitchFamily="18" charset="0"/>
              </a:rPr>
              <a:t>30</a:t>
            </a:r>
          </a:p>
          <a:p>
            <a:pPr algn="ctr">
              <a:spcBef>
                <a:spcPct val="50000"/>
              </a:spcBef>
            </a:pPr>
            <a:endParaRPr lang="en-US" sz="100" b="1">
              <a:solidFill>
                <a:schemeClr val="accent2"/>
              </a:solidFill>
              <a:latin typeface="Rockwell" pitchFamily="18" charset="0"/>
            </a:endParaRPr>
          </a:p>
          <a:p>
            <a:pPr algn="ctr">
              <a:spcBef>
                <a:spcPct val="50000"/>
              </a:spcBef>
            </a:pPr>
            <a:r>
              <a:rPr lang="en-US" sz="1200">
                <a:latin typeface="Rockwell" pitchFamily="18" charset="0"/>
              </a:rPr>
              <a:t>17</a:t>
            </a:r>
          </a:p>
          <a:p>
            <a:pPr algn="ctr">
              <a:spcBef>
                <a:spcPct val="50000"/>
              </a:spcBef>
            </a:pPr>
            <a:endParaRPr lang="en-US" sz="100" b="1">
              <a:latin typeface="Rockwell" pitchFamily="18" charset="0"/>
            </a:endParaRPr>
          </a:p>
          <a:p>
            <a:pPr algn="ctr">
              <a:spcBef>
                <a:spcPct val="50000"/>
              </a:spcBef>
            </a:pPr>
            <a:r>
              <a:rPr lang="en-US" sz="4000" b="1">
                <a:solidFill>
                  <a:schemeClr val="accent2"/>
                </a:solidFill>
                <a:latin typeface="Rockwell" pitchFamily="18" charset="0"/>
              </a:rPr>
              <a:t>12</a:t>
            </a:r>
          </a:p>
          <a:p>
            <a:pPr algn="ctr">
              <a:spcBef>
                <a:spcPct val="50000"/>
              </a:spcBef>
            </a:pPr>
            <a:r>
              <a:rPr lang="en-US" sz="1200" b="1">
                <a:latin typeface="Rockwell" pitchFamily="18" charset="0"/>
              </a:rPr>
              <a:t>10</a:t>
            </a:r>
          </a:p>
          <a:p>
            <a:pPr algn="ctr">
              <a:spcBef>
                <a:spcPct val="50000"/>
              </a:spcBef>
            </a:pPr>
            <a:r>
              <a:rPr lang="en-US" b="1">
                <a:solidFill>
                  <a:schemeClr val="accent2"/>
                </a:solidFill>
                <a:latin typeface="Rockwell" pitchFamily="18" charset="0"/>
              </a:rPr>
              <a:t>Meters</a:t>
            </a:r>
          </a:p>
        </p:txBody>
      </p:sp>
      <p:pic>
        <p:nvPicPr>
          <p:cNvPr id="133127" name="Picture 7" descr="12 meter chart"/>
          <p:cNvPicPr>
            <a:picLocks noChangeAspect="1" noChangeArrowheads="1"/>
          </p:cNvPicPr>
          <p:nvPr/>
        </p:nvPicPr>
        <p:blipFill>
          <a:blip r:embed="rId2" cstate="print"/>
          <a:srcRect/>
          <a:stretch>
            <a:fillRect/>
          </a:stretch>
        </p:blipFill>
        <p:spPr bwMode="auto">
          <a:xfrm>
            <a:off x="1066800" y="2971800"/>
            <a:ext cx="78486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1363">
                                            <p:txEl>
                                              <p:pRg st="0" end="0"/>
                                            </p:txEl>
                                          </p:spTgt>
                                        </p:tgtEl>
                                        <p:attrNameLst>
                                          <p:attrName>style.visibility</p:attrName>
                                        </p:attrNameLst>
                                      </p:cBhvr>
                                      <p:to>
                                        <p:strVal val="visible"/>
                                      </p:to>
                                    </p:set>
                                    <p:animEffect transition="in" filter="wipe(up)">
                                      <p:cBhvr>
                                        <p:cTn id="7" dur="500"/>
                                        <p:tgtEl>
                                          <p:spTgt spid="411136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111363">
                                            <p:txEl>
                                              <p:pRg st="1" end="1"/>
                                            </p:txEl>
                                          </p:spTgt>
                                        </p:tgtEl>
                                        <p:attrNameLst>
                                          <p:attrName>style.visibility</p:attrName>
                                        </p:attrNameLst>
                                      </p:cBhvr>
                                      <p:to>
                                        <p:strVal val="visible"/>
                                      </p:to>
                                    </p:set>
                                    <p:animEffect transition="in" filter="wipe(left)">
                                      <p:cBhvr>
                                        <p:cTn id="11" dur="500"/>
                                        <p:tgtEl>
                                          <p:spTgt spid="4111363">
                                            <p:txEl>
                                              <p:pRg st="1" end="1"/>
                                            </p:txEl>
                                          </p:spTgt>
                                        </p:tgtEl>
                                      </p:cBhvr>
                                    </p:animEffect>
                                  </p:childTnLst>
                                </p:cTn>
                              </p:par>
                            </p:childTnLst>
                          </p:cTn>
                        </p:par>
                        <p:par>
                          <p:cTn id="12" fill="hold" nodeType="afterGroup">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111375"/>
                                        </p:tgtEl>
                                        <p:attrNameLst>
                                          <p:attrName>style.visibility</p:attrName>
                                        </p:attrNameLst>
                                      </p:cBhvr>
                                      <p:to>
                                        <p:strVal val="visible"/>
                                      </p:to>
                                    </p:set>
                                    <p:anim calcmode="lin" valueType="num">
                                      <p:cBhvr additive="base">
                                        <p:cTn id="15" dur="1000" fill="hold"/>
                                        <p:tgtEl>
                                          <p:spTgt spid="4111375"/>
                                        </p:tgtEl>
                                        <p:attrNameLst>
                                          <p:attrName>ppt_x</p:attrName>
                                        </p:attrNameLst>
                                      </p:cBhvr>
                                      <p:tavLst>
                                        <p:tav tm="0">
                                          <p:val>
                                            <p:strVal val="0-#ppt_w/2"/>
                                          </p:val>
                                        </p:tav>
                                        <p:tav tm="100000">
                                          <p:val>
                                            <p:strVal val="#ppt_x"/>
                                          </p:val>
                                        </p:tav>
                                      </p:tavLst>
                                    </p:anim>
                                    <p:anim calcmode="lin" valueType="num">
                                      <p:cBhvr additive="base">
                                        <p:cTn id="16" dur="1000" fill="hold"/>
                                        <p:tgtEl>
                                          <p:spTgt spid="4111375"/>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0"/>
                                  </p:stCondLst>
                                  <p:childTnLst>
                                    <p:set>
                                      <p:cBhvr>
                                        <p:cTn id="18" dur="1" fill="hold">
                                          <p:stCondLst>
                                            <p:cond delay="0"/>
                                          </p:stCondLst>
                                        </p:cTn>
                                        <p:tgtEl>
                                          <p:spTgt spid="133127"/>
                                        </p:tgtEl>
                                        <p:attrNameLst>
                                          <p:attrName>style.visibility</p:attrName>
                                        </p:attrNameLst>
                                      </p:cBhvr>
                                      <p:to>
                                        <p:strVal val="visible"/>
                                      </p:to>
                                    </p:set>
                                    <p:anim calcmode="lin" valueType="num">
                                      <p:cBhvr>
                                        <p:cTn id="19" dur="2000" fill="hold"/>
                                        <p:tgtEl>
                                          <p:spTgt spid="133127"/>
                                        </p:tgtEl>
                                        <p:attrNameLst>
                                          <p:attrName>ppt_w</p:attrName>
                                        </p:attrNameLst>
                                      </p:cBhvr>
                                      <p:tavLst>
                                        <p:tav tm="0">
                                          <p:val>
                                            <p:fltVal val="0"/>
                                          </p:val>
                                        </p:tav>
                                        <p:tav tm="100000">
                                          <p:val>
                                            <p:strVal val="#ppt_w"/>
                                          </p:val>
                                        </p:tav>
                                      </p:tavLst>
                                    </p:anim>
                                    <p:anim calcmode="lin" valueType="num">
                                      <p:cBhvr>
                                        <p:cTn id="20" dur="2000" fill="hold"/>
                                        <p:tgtEl>
                                          <p:spTgt spid="133127"/>
                                        </p:tgtEl>
                                        <p:attrNameLst>
                                          <p:attrName>ppt_h</p:attrName>
                                        </p:attrNameLst>
                                      </p:cBhvr>
                                      <p:tavLst>
                                        <p:tav tm="0">
                                          <p:val>
                                            <p:fltVal val="0"/>
                                          </p:val>
                                        </p:tav>
                                        <p:tav tm="100000">
                                          <p:val>
                                            <p:strVal val="#ppt_h"/>
                                          </p:val>
                                        </p:tav>
                                      </p:tavLst>
                                    </p:anim>
                                  </p:childTnLst>
                                </p:cTn>
                              </p:par>
                            </p:childTnLst>
                          </p:cTn>
                        </p:par>
                        <p:par>
                          <p:cTn id="21" fill="hold" nodeType="afterGroup">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4111367"/>
                                        </p:tgtEl>
                                        <p:attrNameLst>
                                          <p:attrName>style.visibility</p:attrName>
                                        </p:attrNameLst>
                                      </p:cBhvr>
                                      <p:to>
                                        <p:strVal val="visible"/>
                                      </p:to>
                                    </p:set>
                                    <p:anim calcmode="lin" valueType="num">
                                      <p:cBhvr additive="base">
                                        <p:cTn id="24" dur="500" fill="hold"/>
                                        <p:tgtEl>
                                          <p:spTgt spid="4111367"/>
                                        </p:tgtEl>
                                        <p:attrNameLst>
                                          <p:attrName>ppt_x</p:attrName>
                                        </p:attrNameLst>
                                      </p:cBhvr>
                                      <p:tavLst>
                                        <p:tav tm="0">
                                          <p:val>
                                            <p:strVal val="#ppt_x"/>
                                          </p:val>
                                        </p:tav>
                                        <p:tav tm="100000">
                                          <p:val>
                                            <p:strVal val="#ppt_x"/>
                                          </p:val>
                                        </p:tav>
                                      </p:tavLst>
                                    </p:anim>
                                    <p:anim calcmode="lin" valueType="num">
                                      <p:cBhvr additive="base">
                                        <p:cTn id="25" dur="500" fill="hold"/>
                                        <p:tgtEl>
                                          <p:spTgt spid="4111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367" grpId="0"/>
      <p:bldP spid="41113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01613" y="433388"/>
            <a:ext cx="8870950" cy="792162"/>
          </a:xfrm>
        </p:spPr>
        <p:txBody>
          <a:bodyPr anchor="t"/>
          <a:lstStyle/>
          <a:p>
            <a:pPr algn="ctr" eaLnBrk="1" hangingPunct="1"/>
            <a:r>
              <a:rPr lang="en-GB" sz="3600" b="1" smtClean="0"/>
              <a:t>Commission’s Rules</a:t>
            </a:r>
            <a:endParaRPr lang="en-US" sz="3600" b="1" smtClean="0"/>
          </a:p>
        </p:txBody>
      </p:sp>
      <p:sp>
        <p:nvSpPr>
          <p:cNvPr id="4111363" name="Rectangle 3"/>
          <p:cNvSpPr>
            <a:spLocks noGrp="1" noChangeArrowheads="1"/>
          </p:cNvSpPr>
          <p:nvPr>
            <p:ph type="body" idx="4294967295"/>
          </p:nvPr>
        </p:nvSpPr>
        <p:spPr>
          <a:xfrm>
            <a:off x="0" y="1706563"/>
            <a:ext cx="9144000" cy="1262062"/>
          </a:xfrm>
        </p:spPr>
        <p:txBody>
          <a:bodyPr/>
          <a:lstStyle/>
          <a:p>
            <a:pPr marL="381000" indent="-381000" eaLnBrk="1" hangingPunct="1">
              <a:lnSpc>
                <a:spcPct val="90000"/>
              </a:lnSpc>
              <a:buFont typeface="Wingdings" pitchFamily="2" charset="2"/>
              <a:buChar char="Ø"/>
            </a:pPr>
            <a:r>
              <a:rPr lang="en-US" sz="2400" b="1" smtClean="0"/>
              <a:t>General class control operator frequency privileges</a:t>
            </a:r>
            <a:r>
              <a:rPr lang="en-US" b="1" smtClean="0"/>
              <a:t> </a:t>
            </a:r>
            <a:r>
              <a:rPr lang="en-US" sz="1200" b="1" smtClean="0"/>
              <a:t>(cont)</a:t>
            </a:r>
          </a:p>
          <a:p>
            <a:pPr marL="838200" lvl="1" indent="-381000" eaLnBrk="1" hangingPunct="1">
              <a:lnSpc>
                <a:spcPct val="90000"/>
              </a:lnSpc>
            </a:pPr>
            <a:r>
              <a:rPr lang="en-US" b="1" smtClean="0"/>
              <a:t>A General Class license holder is granted </a:t>
            </a:r>
            <a:r>
              <a:rPr lang="en-US" b="1" smtClean="0">
                <a:solidFill>
                  <a:schemeClr val="accent2"/>
                </a:solidFill>
              </a:rPr>
              <a:t>all</a:t>
            </a:r>
            <a:r>
              <a:rPr lang="en-US" b="1" smtClean="0"/>
              <a:t> amateur frequency privileges on the following: </a:t>
            </a:r>
            <a:r>
              <a:rPr lang="en-US" sz="1000" smtClean="0"/>
              <a:t>(G1A01)</a:t>
            </a:r>
            <a:r>
              <a:rPr lang="en-US" b="1" smtClean="0"/>
              <a:t> </a:t>
            </a:r>
          </a:p>
          <a:p>
            <a:pPr marL="838200" lvl="1" indent="-381000" eaLnBrk="1" hangingPunct="1">
              <a:lnSpc>
                <a:spcPct val="90000"/>
              </a:lnSpc>
            </a:pPr>
            <a:endParaRPr lang="en-US" b="1" smtClean="0"/>
          </a:p>
        </p:txBody>
      </p:sp>
      <p:sp>
        <p:nvSpPr>
          <p:cNvPr id="4111367" name="Rectangle 7"/>
          <p:cNvSpPr>
            <a:spLocks noChangeArrowheads="1"/>
          </p:cNvSpPr>
          <p:nvPr/>
        </p:nvSpPr>
        <p:spPr bwMode="auto">
          <a:xfrm>
            <a:off x="2514600" y="6172200"/>
            <a:ext cx="4495800" cy="411163"/>
          </a:xfrm>
          <a:prstGeom prst="rect">
            <a:avLst/>
          </a:prstGeom>
          <a:noFill/>
          <a:ln w="12700" cap="sq">
            <a:noFill/>
            <a:miter lim="800000"/>
            <a:headEnd type="none" w="sm" len="sm"/>
            <a:tailEnd type="none" w="sm" len="sm"/>
          </a:ln>
        </p:spPr>
        <p:txBody>
          <a:bodyPr>
            <a:spAutoFit/>
          </a:bodyPr>
          <a:lstStyle/>
          <a:p>
            <a:pPr lvl="2">
              <a:lnSpc>
                <a:spcPct val="150000"/>
              </a:lnSpc>
            </a:pPr>
            <a:r>
              <a:rPr lang="en-US" sz="1400" b="1">
                <a:solidFill>
                  <a:schemeClr val="accent2"/>
                </a:solidFill>
                <a:latin typeface="Rockwell" pitchFamily="18" charset="0"/>
              </a:rPr>
              <a:t>CW, RTTY, data, phone, and image</a:t>
            </a:r>
          </a:p>
        </p:txBody>
      </p:sp>
      <p:sp>
        <p:nvSpPr>
          <p:cNvPr id="4111375" name="Text Box 15"/>
          <p:cNvSpPr txBox="1">
            <a:spLocks noChangeArrowheads="1"/>
          </p:cNvSpPr>
          <p:nvPr/>
        </p:nvSpPr>
        <p:spPr bwMode="auto">
          <a:xfrm>
            <a:off x="0" y="3544888"/>
            <a:ext cx="1143000" cy="2679700"/>
          </a:xfrm>
          <a:prstGeom prst="rect">
            <a:avLst/>
          </a:prstGeom>
          <a:noFill/>
          <a:ln w="12700" cap="sq">
            <a:noFill/>
            <a:miter lim="800000"/>
            <a:headEnd type="none" w="sm" len="sm"/>
            <a:tailEnd type="none" w="sm" len="sm"/>
          </a:ln>
        </p:spPr>
        <p:txBody>
          <a:bodyPr lIns="0" tIns="0" rIns="0" bIns="0">
            <a:spAutoFit/>
          </a:bodyPr>
          <a:lstStyle/>
          <a:p>
            <a:pPr algn="ctr">
              <a:spcBef>
                <a:spcPct val="50000"/>
              </a:spcBef>
            </a:pPr>
            <a:r>
              <a:rPr lang="en-US" sz="1200" b="1">
                <a:latin typeface="Rockwell" pitchFamily="18" charset="0"/>
              </a:rPr>
              <a:t>160</a:t>
            </a:r>
          </a:p>
          <a:p>
            <a:pPr algn="ctr">
              <a:spcBef>
                <a:spcPct val="50000"/>
              </a:spcBef>
            </a:pPr>
            <a:r>
              <a:rPr lang="en-US" sz="1200" b="1">
                <a:latin typeface="Rockwell" pitchFamily="18" charset="0"/>
              </a:rPr>
              <a:t>60</a:t>
            </a:r>
          </a:p>
          <a:p>
            <a:pPr algn="ctr">
              <a:spcBef>
                <a:spcPct val="50000"/>
              </a:spcBef>
            </a:pPr>
            <a:endParaRPr lang="en-US" sz="100" b="1">
              <a:solidFill>
                <a:schemeClr val="accent2"/>
              </a:solidFill>
              <a:latin typeface="Rockwell" pitchFamily="18" charset="0"/>
            </a:endParaRPr>
          </a:p>
          <a:p>
            <a:pPr algn="ctr">
              <a:spcBef>
                <a:spcPct val="50000"/>
              </a:spcBef>
            </a:pPr>
            <a:r>
              <a:rPr lang="en-US" sz="1200" b="1">
                <a:latin typeface="Rockwell" pitchFamily="18" charset="0"/>
              </a:rPr>
              <a:t>30</a:t>
            </a:r>
          </a:p>
          <a:p>
            <a:pPr algn="ctr">
              <a:spcBef>
                <a:spcPct val="50000"/>
              </a:spcBef>
            </a:pPr>
            <a:endParaRPr lang="en-US" sz="100" b="1">
              <a:solidFill>
                <a:schemeClr val="accent2"/>
              </a:solidFill>
              <a:latin typeface="Rockwell" pitchFamily="18" charset="0"/>
            </a:endParaRPr>
          </a:p>
          <a:p>
            <a:pPr algn="ctr">
              <a:spcBef>
                <a:spcPct val="50000"/>
              </a:spcBef>
            </a:pPr>
            <a:r>
              <a:rPr lang="en-US" sz="1200">
                <a:latin typeface="Rockwell" pitchFamily="18" charset="0"/>
              </a:rPr>
              <a:t>17</a:t>
            </a:r>
          </a:p>
          <a:p>
            <a:pPr algn="ctr">
              <a:spcBef>
                <a:spcPct val="50000"/>
              </a:spcBef>
            </a:pPr>
            <a:endParaRPr lang="en-US" sz="100" b="1">
              <a:latin typeface="Rockwell" pitchFamily="18" charset="0"/>
            </a:endParaRPr>
          </a:p>
          <a:p>
            <a:pPr algn="ctr">
              <a:spcBef>
                <a:spcPct val="50000"/>
              </a:spcBef>
            </a:pPr>
            <a:r>
              <a:rPr lang="en-US" sz="1200">
                <a:latin typeface="Rockwell" pitchFamily="18" charset="0"/>
              </a:rPr>
              <a:t>12</a:t>
            </a:r>
          </a:p>
          <a:p>
            <a:pPr algn="ctr">
              <a:spcBef>
                <a:spcPct val="50000"/>
              </a:spcBef>
            </a:pPr>
            <a:r>
              <a:rPr lang="en-US" sz="4000" b="1">
                <a:solidFill>
                  <a:schemeClr val="accent2"/>
                </a:solidFill>
                <a:latin typeface="Rockwell" pitchFamily="18" charset="0"/>
              </a:rPr>
              <a:t>10</a:t>
            </a:r>
          </a:p>
          <a:p>
            <a:pPr algn="ctr">
              <a:spcBef>
                <a:spcPct val="50000"/>
              </a:spcBef>
            </a:pPr>
            <a:r>
              <a:rPr lang="en-US" b="1">
                <a:solidFill>
                  <a:schemeClr val="accent2"/>
                </a:solidFill>
                <a:latin typeface="Rockwell" pitchFamily="18" charset="0"/>
              </a:rPr>
              <a:t>Meters</a:t>
            </a:r>
          </a:p>
        </p:txBody>
      </p:sp>
      <p:pic>
        <p:nvPicPr>
          <p:cNvPr id="134151" name="Picture 7" descr="10 meter chart"/>
          <p:cNvPicPr>
            <a:picLocks noChangeAspect="1" noChangeArrowheads="1"/>
          </p:cNvPicPr>
          <p:nvPr/>
        </p:nvPicPr>
        <p:blipFill>
          <a:blip r:embed="rId2" cstate="print"/>
          <a:srcRect/>
          <a:stretch>
            <a:fillRect/>
          </a:stretch>
        </p:blipFill>
        <p:spPr bwMode="auto">
          <a:xfrm>
            <a:off x="1066800" y="2971800"/>
            <a:ext cx="7848600" cy="314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1363">
                                            <p:txEl>
                                              <p:pRg st="0" end="0"/>
                                            </p:txEl>
                                          </p:spTgt>
                                        </p:tgtEl>
                                        <p:attrNameLst>
                                          <p:attrName>style.visibility</p:attrName>
                                        </p:attrNameLst>
                                      </p:cBhvr>
                                      <p:to>
                                        <p:strVal val="visible"/>
                                      </p:to>
                                    </p:set>
                                    <p:animEffect transition="in" filter="wipe(up)">
                                      <p:cBhvr>
                                        <p:cTn id="7" dur="500"/>
                                        <p:tgtEl>
                                          <p:spTgt spid="411136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111363">
                                            <p:txEl>
                                              <p:pRg st="1" end="1"/>
                                            </p:txEl>
                                          </p:spTgt>
                                        </p:tgtEl>
                                        <p:attrNameLst>
                                          <p:attrName>style.visibility</p:attrName>
                                        </p:attrNameLst>
                                      </p:cBhvr>
                                      <p:to>
                                        <p:strVal val="visible"/>
                                      </p:to>
                                    </p:set>
                                    <p:animEffect transition="in" filter="wipe(left)">
                                      <p:cBhvr>
                                        <p:cTn id="11" dur="500"/>
                                        <p:tgtEl>
                                          <p:spTgt spid="4111363">
                                            <p:txEl>
                                              <p:pRg st="1" end="1"/>
                                            </p:txEl>
                                          </p:spTgt>
                                        </p:tgtEl>
                                      </p:cBhvr>
                                    </p:animEffect>
                                  </p:childTnLst>
                                </p:cTn>
                              </p:par>
                            </p:childTnLst>
                          </p:cTn>
                        </p:par>
                        <p:par>
                          <p:cTn id="12" fill="hold" nodeType="afterGroup">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111375"/>
                                        </p:tgtEl>
                                        <p:attrNameLst>
                                          <p:attrName>style.visibility</p:attrName>
                                        </p:attrNameLst>
                                      </p:cBhvr>
                                      <p:to>
                                        <p:strVal val="visible"/>
                                      </p:to>
                                    </p:set>
                                    <p:anim calcmode="lin" valueType="num">
                                      <p:cBhvr additive="base">
                                        <p:cTn id="15" dur="1000" fill="hold"/>
                                        <p:tgtEl>
                                          <p:spTgt spid="4111375"/>
                                        </p:tgtEl>
                                        <p:attrNameLst>
                                          <p:attrName>ppt_x</p:attrName>
                                        </p:attrNameLst>
                                      </p:cBhvr>
                                      <p:tavLst>
                                        <p:tav tm="0">
                                          <p:val>
                                            <p:strVal val="0-#ppt_w/2"/>
                                          </p:val>
                                        </p:tav>
                                        <p:tav tm="100000">
                                          <p:val>
                                            <p:strVal val="#ppt_x"/>
                                          </p:val>
                                        </p:tav>
                                      </p:tavLst>
                                    </p:anim>
                                    <p:anim calcmode="lin" valueType="num">
                                      <p:cBhvr additive="base">
                                        <p:cTn id="16" dur="1000" fill="hold"/>
                                        <p:tgtEl>
                                          <p:spTgt spid="4111375"/>
                                        </p:tgtEl>
                                        <p:attrNameLst>
                                          <p:attrName>ppt_y</p:attrName>
                                        </p:attrNameLst>
                                      </p:cBhvr>
                                      <p:tavLst>
                                        <p:tav tm="0">
                                          <p:val>
                                            <p:strVal val="#ppt_y"/>
                                          </p:val>
                                        </p:tav>
                                        <p:tav tm="100000">
                                          <p:val>
                                            <p:strVal val="#ppt_y"/>
                                          </p:val>
                                        </p:tav>
                                      </p:tavLst>
                                    </p:anim>
                                  </p:childTnLst>
                                </p:cTn>
                              </p:par>
                              <p:par>
                                <p:cTn id="17" presetID="23" presetClass="entr" presetSubtype="16" fill="hold" nodeType="withEffect">
                                  <p:stCondLst>
                                    <p:cond delay="0"/>
                                  </p:stCondLst>
                                  <p:childTnLst>
                                    <p:set>
                                      <p:cBhvr>
                                        <p:cTn id="18" dur="1" fill="hold">
                                          <p:stCondLst>
                                            <p:cond delay="0"/>
                                          </p:stCondLst>
                                        </p:cTn>
                                        <p:tgtEl>
                                          <p:spTgt spid="134151"/>
                                        </p:tgtEl>
                                        <p:attrNameLst>
                                          <p:attrName>style.visibility</p:attrName>
                                        </p:attrNameLst>
                                      </p:cBhvr>
                                      <p:to>
                                        <p:strVal val="visible"/>
                                      </p:to>
                                    </p:set>
                                    <p:anim calcmode="lin" valueType="num">
                                      <p:cBhvr>
                                        <p:cTn id="19" dur="2000" fill="hold"/>
                                        <p:tgtEl>
                                          <p:spTgt spid="134151"/>
                                        </p:tgtEl>
                                        <p:attrNameLst>
                                          <p:attrName>ppt_w</p:attrName>
                                        </p:attrNameLst>
                                      </p:cBhvr>
                                      <p:tavLst>
                                        <p:tav tm="0">
                                          <p:val>
                                            <p:fltVal val="0"/>
                                          </p:val>
                                        </p:tav>
                                        <p:tav tm="100000">
                                          <p:val>
                                            <p:strVal val="#ppt_w"/>
                                          </p:val>
                                        </p:tav>
                                      </p:tavLst>
                                    </p:anim>
                                    <p:anim calcmode="lin" valueType="num">
                                      <p:cBhvr>
                                        <p:cTn id="20" dur="2000" fill="hold"/>
                                        <p:tgtEl>
                                          <p:spTgt spid="134151"/>
                                        </p:tgtEl>
                                        <p:attrNameLst>
                                          <p:attrName>ppt_h</p:attrName>
                                        </p:attrNameLst>
                                      </p:cBhvr>
                                      <p:tavLst>
                                        <p:tav tm="0">
                                          <p:val>
                                            <p:fltVal val="0"/>
                                          </p:val>
                                        </p:tav>
                                        <p:tav tm="100000">
                                          <p:val>
                                            <p:strVal val="#ppt_h"/>
                                          </p:val>
                                        </p:tav>
                                      </p:tavLst>
                                    </p:anim>
                                  </p:childTnLst>
                                </p:cTn>
                              </p:par>
                            </p:childTnLst>
                          </p:cTn>
                        </p:par>
                        <p:par>
                          <p:cTn id="21" fill="hold" nodeType="afterGroup">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4111367"/>
                                        </p:tgtEl>
                                        <p:attrNameLst>
                                          <p:attrName>style.visibility</p:attrName>
                                        </p:attrNameLst>
                                      </p:cBhvr>
                                      <p:to>
                                        <p:strVal val="visible"/>
                                      </p:to>
                                    </p:set>
                                    <p:anim calcmode="lin" valueType="num">
                                      <p:cBhvr additive="base">
                                        <p:cTn id="24" dur="500" fill="hold"/>
                                        <p:tgtEl>
                                          <p:spTgt spid="4111367"/>
                                        </p:tgtEl>
                                        <p:attrNameLst>
                                          <p:attrName>ppt_x</p:attrName>
                                        </p:attrNameLst>
                                      </p:cBhvr>
                                      <p:tavLst>
                                        <p:tav tm="0">
                                          <p:val>
                                            <p:strVal val="#ppt_x"/>
                                          </p:val>
                                        </p:tav>
                                        <p:tav tm="100000">
                                          <p:val>
                                            <p:strVal val="#ppt_x"/>
                                          </p:val>
                                        </p:tav>
                                      </p:tavLst>
                                    </p:anim>
                                    <p:anim calcmode="lin" valueType="num">
                                      <p:cBhvr additive="base">
                                        <p:cTn id="25" dur="500" fill="hold"/>
                                        <p:tgtEl>
                                          <p:spTgt spid="4111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367" grpId="0"/>
      <p:bldP spid="41113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0B1C8F6-D2C8-4380-A664-407CF3299060}" type="slidenum">
              <a:rPr lang="en-US" sz="1400">
                <a:latin typeface="Times New Roman" pitchFamily="18" charset="0"/>
              </a:rPr>
              <a:pPr algn="r"/>
              <a:t>9</a:t>
            </a:fld>
            <a:endParaRPr lang="en-US" sz="1400">
              <a:latin typeface="Times New Roman" pitchFamily="18" charset="0"/>
            </a:endParaRPr>
          </a:p>
        </p:txBody>
      </p:sp>
      <p:sp>
        <p:nvSpPr>
          <p:cNvPr id="11267" name="Rectangle 2"/>
          <p:cNvSpPr>
            <a:spLocks noGrp="1" noChangeArrowheads="1"/>
          </p:cNvSpPr>
          <p:nvPr>
            <p:ph type="title" idx="4294967295"/>
          </p:nvPr>
        </p:nvSpPr>
        <p:spPr>
          <a:xfrm>
            <a:off x="231775" y="395288"/>
            <a:ext cx="8642350" cy="868362"/>
          </a:xfrm>
        </p:spPr>
        <p:txBody>
          <a:bodyPr anchor="t"/>
          <a:lstStyle/>
          <a:p>
            <a:pPr algn="ctr" eaLnBrk="1" hangingPunct="1"/>
            <a:r>
              <a:rPr lang="en-GB" sz="3600" b="1" smtClean="0"/>
              <a:t>Commission’s Rules</a:t>
            </a:r>
            <a:endParaRPr lang="en-US" sz="3600" b="1" smtClean="0"/>
          </a:p>
        </p:txBody>
      </p:sp>
      <p:sp>
        <p:nvSpPr>
          <p:cNvPr id="4115459" name="Rectangle 3"/>
          <p:cNvSpPr>
            <a:spLocks noGrp="1" noChangeArrowheads="1"/>
          </p:cNvSpPr>
          <p:nvPr>
            <p:ph type="body" idx="4294967295"/>
          </p:nvPr>
        </p:nvSpPr>
        <p:spPr>
          <a:xfrm>
            <a:off x="0" y="1706563"/>
            <a:ext cx="9144000" cy="4962525"/>
          </a:xfrm>
        </p:spPr>
        <p:txBody>
          <a:bodyPr/>
          <a:lstStyle/>
          <a:p>
            <a:pPr marL="381000" indent="-381000" eaLnBrk="1" hangingPunct="1">
              <a:buFont typeface="Wingdings" pitchFamily="2" charset="2"/>
              <a:buChar char="Ø"/>
            </a:pPr>
            <a:r>
              <a:rPr lang="en-US" sz="2400" b="1" smtClean="0"/>
              <a:t>General class control operator frequency privileges</a:t>
            </a:r>
            <a:r>
              <a:rPr lang="en-US" b="1" smtClean="0"/>
              <a:t> </a:t>
            </a:r>
            <a:r>
              <a:rPr lang="en-US" sz="1200" b="1" smtClean="0"/>
              <a:t>(recap)</a:t>
            </a:r>
          </a:p>
          <a:p>
            <a:pPr marL="838200" lvl="1" indent="-381000" eaLnBrk="1" hangingPunct="1"/>
            <a:r>
              <a:rPr lang="en-US" b="1" smtClean="0"/>
              <a:t>A General Class license holder is granted </a:t>
            </a:r>
            <a:r>
              <a:rPr lang="en-US" b="1" smtClean="0">
                <a:solidFill>
                  <a:schemeClr val="accent2"/>
                </a:solidFill>
              </a:rPr>
              <a:t>all</a:t>
            </a:r>
            <a:r>
              <a:rPr lang="en-US" b="1" smtClean="0"/>
              <a:t> amateur frequency privileges on the following: </a:t>
            </a:r>
            <a:r>
              <a:rPr lang="en-US" sz="1000" smtClean="0"/>
              <a:t>(G1A01)</a:t>
            </a:r>
            <a:r>
              <a:rPr lang="en-US" b="1" smtClean="0"/>
              <a:t> </a:t>
            </a:r>
          </a:p>
          <a:p>
            <a:pPr marL="1752600" lvl="3" indent="-381000" eaLnBrk="1" hangingPunct="1"/>
            <a:r>
              <a:rPr lang="en-US" b="1" smtClean="0"/>
              <a:t>160 meters</a:t>
            </a:r>
          </a:p>
          <a:p>
            <a:pPr marL="1752600" lvl="3" indent="-381000" eaLnBrk="1" hangingPunct="1"/>
            <a:r>
              <a:rPr lang="en-US" b="1" smtClean="0"/>
              <a:t>60 meters</a:t>
            </a:r>
          </a:p>
          <a:p>
            <a:pPr marL="1752600" lvl="3" indent="-381000" eaLnBrk="1" hangingPunct="1"/>
            <a:r>
              <a:rPr lang="en-US" b="1" smtClean="0"/>
              <a:t>30 meters</a:t>
            </a:r>
          </a:p>
          <a:p>
            <a:pPr marL="1752600" lvl="3" indent="-381000" eaLnBrk="1" hangingPunct="1"/>
            <a:r>
              <a:rPr lang="en-US" b="1" smtClean="0"/>
              <a:t>17 meters</a:t>
            </a:r>
          </a:p>
          <a:p>
            <a:pPr marL="1752600" lvl="3" indent="-381000" eaLnBrk="1" hangingPunct="1"/>
            <a:r>
              <a:rPr lang="en-US" b="1" smtClean="0"/>
              <a:t>12 meters</a:t>
            </a:r>
          </a:p>
          <a:p>
            <a:pPr marL="1752600" lvl="3" indent="-381000" eaLnBrk="1" hangingPunct="1"/>
            <a:r>
              <a:rPr lang="en-US" b="1" smtClean="0"/>
              <a:t>10 meters</a:t>
            </a:r>
          </a:p>
          <a:p>
            <a:pPr marL="1752600" lvl="3" indent="-381000" eaLnBrk="1" hangingPunct="1">
              <a:buFontTx/>
              <a:buNone/>
            </a:pPr>
            <a:endParaRPr lang="en-US" b="1" smtClean="0"/>
          </a:p>
          <a:p>
            <a:pPr marL="1295400" lvl="2" indent="-381000" eaLnBrk="1" hangingPunct="1">
              <a:buFontTx/>
              <a:buNone/>
            </a:pPr>
            <a:r>
              <a:rPr lang="en-US" b="1" smtClean="0"/>
              <a:t>All of these bands…..all privileges.     </a:t>
            </a:r>
            <a:endParaRPr lang="en-US" sz="1400" b="1" smtClean="0"/>
          </a:p>
          <a:p>
            <a:pPr marL="1295400" lvl="2" indent="-381000" eaLnBrk="1" hangingPunct="1"/>
            <a:endParaRPr lang="en-US" b="1" smtClean="0"/>
          </a:p>
          <a:p>
            <a:pPr marL="381000" indent="-381000" eaLnBrk="1" hangingPunct="1">
              <a:buFontTx/>
              <a:buNone/>
            </a:pPr>
            <a:endParaRPr lang="en-US" smtClean="0"/>
          </a:p>
        </p:txBody>
      </p:sp>
      <p:sp>
        <p:nvSpPr>
          <p:cNvPr id="26630" name="Text Box 6"/>
          <p:cNvSpPr txBox="1">
            <a:spLocks noChangeArrowheads="1"/>
          </p:cNvSpPr>
          <p:nvPr/>
        </p:nvSpPr>
        <p:spPr bwMode="auto">
          <a:xfrm>
            <a:off x="5454650" y="5541963"/>
            <a:ext cx="1728788"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a:solidFill>
                  <a:srgbClr val="FF0000"/>
                </a:solidFill>
                <a:latin typeface="Rockwell" pitchFamily="18" charset="0"/>
              </a:rPr>
              <a:t>(answer is six bands)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115459">
                                            <p:txEl>
                                              <p:pRg st="0" end="0"/>
                                            </p:txEl>
                                          </p:spTgt>
                                        </p:tgtEl>
                                        <p:attrNameLst>
                                          <p:attrName>style.visibility</p:attrName>
                                        </p:attrNameLst>
                                      </p:cBhvr>
                                      <p:to>
                                        <p:strVal val="visible"/>
                                      </p:to>
                                    </p:set>
                                    <p:animEffect transition="in" filter="wipe(up)">
                                      <p:cBhvr>
                                        <p:cTn id="7" dur="500"/>
                                        <p:tgtEl>
                                          <p:spTgt spid="4115459">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1000"/>
                                  </p:stCondLst>
                                  <p:childTnLst>
                                    <p:set>
                                      <p:cBhvr>
                                        <p:cTn id="10" dur="1" fill="hold">
                                          <p:stCondLst>
                                            <p:cond delay="0"/>
                                          </p:stCondLst>
                                        </p:cTn>
                                        <p:tgtEl>
                                          <p:spTgt spid="4115459">
                                            <p:txEl>
                                              <p:pRg st="1" end="1"/>
                                            </p:txEl>
                                          </p:spTgt>
                                        </p:tgtEl>
                                        <p:attrNameLst>
                                          <p:attrName>style.visibility</p:attrName>
                                        </p:attrNameLst>
                                      </p:cBhvr>
                                      <p:to>
                                        <p:strVal val="visible"/>
                                      </p:to>
                                    </p:set>
                                    <p:animEffect transition="in" filter="wipe(left)">
                                      <p:cBhvr>
                                        <p:cTn id="11" dur="500"/>
                                        <p:tgtEl>
                                          <p:spTgt spid="4115459">
                                            <p:txEl>
                                              <p:pRg st="1" end="1"/>
                                            </p:txEl>
                                          </p:spTgt>
                                        </p:tgtEl>
                                      </p:cBhvr>
                                    </p:animEffect>
                                  </p:childTnLst>
                                </p:cTn>
                              </p:par>
                            </p:childTnLst>
                          </p:cTn>
                        </p:par>
                        <p:par>
                          <p:cTn id="12" fill="hold" nodeType="afterGroup">
                            <p:stCondLst>
                              <p:cond delay="2000"/>
                            </p:stCondLst>
                            <p:childTnLst>
                              <p:par>
                                <p:cTn id="13" presetID="54" presetClass="entr" presetSubtype="0" accel="100000" fill="hold" nodeType="afterEffect">
                                  <p:stCondLst>
                                    <p:cond delay="0"/>
                                  </p:stCondLst>
                                  <p:childTnLst>
                                    <p:set>
                                      <p:cBhvr>
                                        <p:cTn id="14" dur="1" fill="hold">
                                          <p:stCondLst>
                                            <p:cond delay="0"/>
                                          </p:stCondLst>
                                        </p:cTn>
                                        <p:tgtEl>
                                          <p:spTgt spid="4115459">
                                            <p:txEl>
                                              <p:pRg st="2" end="2"/>
                                            </p:txEl>
                                          </p:spTgt>
                                        </p:tgtEl>
                                        <p:attrNameLst>
                                          <p:attrName>style.visibility</p:attrName>
                                        </p:attrNameLst>
                                      </p:cBhvr>
                                      <p:to>
                                        <p:strVal val="visible"/>
                                      </p:to>
                                    </p:set>
                                    <p:anim calcmode="lin" valueType="num">
                                      <p:cBhvr>
                                        <p:cTn id="15" dur="1000" fill="hold"/>
                                        <p:tgtEl>
                                          <p:spTgt spid="4115459">
                                            <p:txEl>
                                              <p:pRg st="2" end="2"/>
                                            </p:txEl>
                                          </p:spTgt>
                                        </p:tgtEl>
                                        <p:attrNameLst>
                                          <p:attrName>ppt_w</p:attrName>
                                        </p:attrNameLst>
                                      </p:cBhvr>
                                      <p:tavLst>
                                        <p:tav tm="0">
                                          <p:val>
                                            <p:strVal val="#ppt_w*0.05"/>
                                          </p:val>
                                        </p:tav>
                                        <p:tav tm="100000">
                                          <p:val>
                                            <p:strVal val="#ppt_w"/>
                                          </p:val>
                                        </p:tav>
                                      </p:tavLst>
                                    </p:anim>
                                    <p:anim calcmode="lin" valueType="num">
                                      <p:cBhvr>
                                        <p:cTn id="16" dur="1000" fill="hold"/>
                                        <p:tgtEl>
                                          <p:spTgt spid="4115459">
                                            <p:txEl>
                                              <p:pRg st="2" end="2"/>
                                            </p:txEl>
                                          </p:spTgt>
                                        </p:tgtEl>
                                        <p:attrNameLst>
                                          <p:attrName>ppt_h</p:attrName>
                                        </p:attrNameLst>
                                      </p:cBhvr>
                                      <p:tavLst>
                                        <p:tav tm="0">
                                          <p:val>
                                            <p:strVal val="#ppt_h"/>
                                          </p:val>
                                        </p:tav>
                                        <p:tav tm="100000">
                                          <p:val>
                                            <p:strVal val="#ppt_h"/>
                                          </p:val>
                                        </p:tav>
                                      </p:tavLst>
                                    </p:anim>
                                    <p:anim calcmode="lin" valueType="num">
                                      <p:cBhvr>
                                        <p:cTn id="17" dur="1000" fill="hold"/>
                                        <p:tgtEl>
                                          <p:spTgt spid="4115459">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4115459">
                                            <p:txEl>
                                              <p:pRg st="2" end="2"/>
                                            </p:txEl>
                                          </p:spTgt>
                                        </p:tgtEl>
                                        <p:attrNameLst>
                                          <p:attrName>ppt_y</p:attrName>
                                        </p:attrNameLst>
                                      </p:cBhvr>
                                      <p:tavLst>
                                        <p:tav tm="0">
                                          <p:val>
                                            <p:strVal val="#ppt_y"/>
                                          </p:val>
                                        </p:tav>
                                        <p:tav tm="100000">
                                          <p:val>
                                            <p:strVal val="#ppt_y"/>
                                          </p:val>
                                        </p:tav>
                                      </p:tavLst>
                                    </p:anim>
                                    <p:animEffect transition="in" filter="fade">
                                      <p:cBhvr>
                                        <p:cTn id="19" dur="1000"/>
                                        <p:tgtEl>
                                          <p:spTgt spid="4115459">
                                            <p:txEl>
                                              <p:pRg st="2" end="2"/>
                                            </p:txEl>
                                          </p:spTgt>
                                        </p:tgtEl>
                                      </p:cBhvr>
                                    </p:animEffect>
                                  </p:childTnLst>
                                </p:cTn>
                              </p:par>
                            </p:childTnLst>
                          </p:cTn>
                        </p:par>
                        <p:par>
                          <p:cTn id="20" fill="hold" nodeType="afterGroup">
                            <p:stCondLst>
                              <p:cond delay="3000"/>
                            </p:stCondLst>
                            <p:childTnLst>
                              <p:par>
                                <p:cTn id="21" presetID="54" presetClass="entr" presetSubtype="0" accel="100000" fill="hold" nodeType="afterEffect">
                                  <p:stCondLst>
                                    <p:cond delay="0"/>
                                  </p:stCondLst>
                                  <p:childTnLst>
                                    <p:set>
                                      <p:cBhvr>
                                        <p:cTn id="22" dur="1" fill="hold">
                                          <p:stCondLst>
                                            <p:cond delay="0"/>
                                          </p:stCondLst>
                                        </p:cTn>
                                        <p:tgtEl>
                                          <p:spTgt spid="4115459">
                                            <p:txEl>
                                              <p:pRg st="3" end="3"/>
                                            </p:txEl>
                                          </p:spTgt>
                                        </p:tgtEl>
                                        <p:attrNameLst>
                                          <p:attrName>style.visibility</p:attrName>
                                        </p:attrNameLst>
                                      </p:cBhvr>
                                      <p:to>
                                        <p:strVal val="visible"/>
                                      </p:to>
                                    </p:set>
                                    <p:anim calcmode="lin" valueType="num">
                                      <p:cBhvr>
                                        <p:cTn id="23" dur="1000" fill="hold"/>
                                        <p:tgtEl>
                                          <p:spTgt spid="4115459">
                                            <p:txEl>
                                              <p:pRg st="3" end="3"/>
                                            </p:txEl>
                                          </p:spTgt>
                                        </p:tgtEl>
                                        <p:attrNameLst>
                                          <p:attrName>ppt_w</p:attrName>
                                        </p:attrNameLst>
                                      </p:cBhvr>
                                      <p:tavLst>
                                        <p:tav tm="0">
                                          <p:val>
                                            <p:strVal val="#ppt_w*0.05"/>
                                          </p:val>
                                        </p:tav>
                                        <p:tav tm="100000">
                                          <p:val>
                                            <p:strVal val="#ppt_w"/>
                                          </p:val>
                                        </p:tav>
                                      </p:tavLst>
                                    </p:anim>
                                    <p:anim calcmode="lin" valueType="num">
                                      <p:cBhvr>
                                        <p:cTn id="24" dur="1000" fill="hold"/>
                                        <p:tgtEl>
                                          <p:spTgt spid="4115459">
                                            <p:txEl>
                                              <p:pRg st="3" end="3"/>
                                            </p:txEl>
                                          </p:spTgt>
                                        </p:tgtEl>
                                        <p:attrNameLst>
                                          <p:attrName>ppt_h</p:attrName>
                                        </p:attrNameLst>
                                      </p:cBhvr>
                                      <p:tavLst>
                                        <p:tav tm="0">
                                          <p:val>
                                            <p:strVal val="#ppt_h"/>
                                          </p:val>
                                        </p:tav>
                                        <p:tav tm="100000">
                                          <p:val>
                                            <p:strVal val="#ppt_h"/>
                                          </p:val>
                                        </p:tav>
                                      </p:tavLst>
                                    </p:anim>
                                    <p:anim calcmode="lin" valueType="num">
                                      <p:cBhvr>
                                        <p:cTn id="25" dur="1000" fill="hold"/>
                                        <p:tgtEl>
                                          <p:spTgt spid="4115459">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4115459">
                                            <p:txEl>
                                              <p:pRg st="3" end="3"/>
                                            </p:txEl>
                                          </p:spTgt>
                                        </p:tgtEl>
                                        <p:attrNameLst>
                                          <p:attrName>ppt_y</p:attrName>
                                        </p:attrNameLst>
                                      </p:cBhvr>
                                      <p:tavLst>
                                        <p:tav tm="0">
                                          <p:val>
                                            <p:strVal val="#ppt_y"/>
                                          </p:val>
                                        </p:tav>
                                        <p:tav tm="100000">
                                          <p:val>
                                            <p:strVal val="#ppt_y"/>
                                          </p:val>
                                        </p:tav>
                                      </p:tavLst>
                                    </p:anim>
                                    <p:animEffect transition="in" filter="fade">
                                      <p:cBhvr>
                                        <p:cTn id="27" dur="1000"/>
                                        <p:tgtEl>
                                          <p:spTgt spid="4115459">
                                            <p:txEl>
                                              <p:pRg st="3" end="3"/>
                                            </p:txEl>
                                          </p:spTgt>
                                        </p:tgtEl>
                                      </p:cBhvr>
                                    </p:animEffect>
                                  </p:childTnLst>
                                </p:cTn>
                              </p:par>
                            </p:childTnLst>
                          </p:cTn>
                        </p:par>
                        <p:par>
                          <p:cTn id="28" fill="hold" nodeType="afterGroup">
                            <p:stCondLst>
                              <p:cond delay="4000"/>
                            </p:stCondLst>
                            <p:childTnLst>
                              <p:par>
                                <p:cTn id="29" presetID="54" presetClass="entr" presetSubtype="0" accel="100000" fill="hold" nodeType="afterEffect">
                                  <p:stCondLst>
                                    <p:cond delay="0"/>
                                  </p:stCondLst>
                                  <p:childTnLst>
                                    <p:set>
                                      <p:cBhvr>
                                        <p:cTn id="30" dur="1" fill="hold">
                                          <p:stCondLst>
                                            <p:cond delay="0"/>
                                          </p:stCondLst>
                                        </p:cTn>
                                        <p:tgtEl>
                                          <p:spTgt spid="4115459">
                                            <p:txEl>
                                              <p:pRg st="4" end="4"/>
                                            </p:txEl>
                                          </p:spTgt>
                                        </p:tgtEl>
                                        <p:attrNameLst>
                                          <p:attrName>style.visibility</p:attrName>
                                        </p:attrNameLst>
                                      </p:cBhvr>
                                      <p:to>
                                        <p:strVal val="visible"/>
                                      </p:to>
                                    </p:set>
                                    <p:anim calcmode="lin" valueType="num">
                                      <p:cBhvr>
                                        <p:cTn id="31" dur="1000" fill="hold"/>
                                        <p:tgtEl>
                                          <p:spTgt spid="4115459">
                                            <p:txEl>
                                              <p:pRg st="4" end="4"/>
                                            </p:txEl>
                                          </p:spTgt>
                                        </p:tgtEl>
                                        <p:attrNameLst>
                                          <p:attrName>ppt_w</p:attrName>
                                        </p:attrNameLst>
                                      </p:cBhvr>
                                      <p:tavLst>
                                        <p:tav tm="0">
                                          <p:val>
                                            <p:strVal val="#ppt_w*0.05"/>
                                          </p:val>
                                        </p:tav>
                                        <p:tav tm="100000">
                                          <p:val>
                                            <p:strVal val="#ppt_w"/>
                                          </p:val>
                                        </p:tav>
                                      </p:tavLst>
                                    </p:anim>
                                    <p:anim calcmode="lin" valueType="num">
                                      <p:cBhvr>
                                        <p:cTn id="32" dur="1000" fill="hold"/>
                                        <p:tgtEl>
                                          <p:spTgt spid="4115459">
                                            <p:txEl>
                                              <p:pRg st="4" end="4"/>
                                            </p:txEl>
                                          </p:spTgt>
                                        </p:tgtEl>
                                        <p:attrNameLst>
                                          <p:attrName>ppt_h</p:attrName>
                                        </p:attrNameLst>
                                      </p:cBhvr>
                                      <p:tavLst>
                                        <p:tav tm="0">
                                          <p:val>
                                            <p:strVal val="#ppt_h"/>
                                          </p:val>
                                        </p:tav>
                                        <p:tav tm="100000">
                                          <p:val>
                                            <p:strVal val="#ppt_h"/>
                                          </p:val>
                                        </p:tav>
                                      </p:tavLst>
                                    </p:anim>
                                    <p:anim calcmode="lin" valueType="num">
                                      <p:cBhvr>
                                        <p:cTn id="33" dur="1000" fill="hold"/>
                                        <p:tgtEl>
                                          <p:spTgt spid="4115459">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4115459">
                                            <p:txEl>
                                              <p:pRg st="4" end="4"/>
                                            </p:txEl>
                                          </p:spTgt>
                                        </p:tgtEl>
                                        <p:attrNameLst>
                                          <p:attrName>ppt_y</p:attrName>
                                        </p:attrNameLst>
                                      </p:cBhvr>
                                      <p:tavLst>
                                        <p:tav tm="0">
                                          <p:val>
                                            <p:strVal val="#ppt_y"/>
                                          </p:val>
                                        </p:tav>
                                        <p:tav tm="100000">
                                          <p:val>
                                            <p:strVal val="#ppt_y"/>
                                          </p:val>
                                        </p:tav>
                                      </p:tavLst>
                                    </p:anim>
                                    <p:animEffect transition="in" filter="fade">
                                      <p:cBhvr>
                                        <p:cTn id="35" dur="1000"/>
                                        <p:tgtEl>
                                          <p:spTgt spid="4115459">
                                            <p:txEl>
                                              <p:pRg st="4" end="4"/>
                                            </p:txEl>
                                          </p:spTgt>
                                        </p:tgtEl>
                                      </p:cBhvr>
                                    </p:animEffect>
                                  </p:childTnLst>
                                </p:cTn>
                              </p:par>
                            </p:childTnLst>
                          </p:cTn>
                        </p:par>
                        <p:par>
                          <p:cTn id="36" fill="hold" nodeType="afterGroup">
                            <p:stCondLst>
                              <p:cond delay="5000"/>
                            </p:stCondLst>
                            <p:childTnLst>
                              <p:par>
                                <p:cTn id="37" presetID="54" presetClass="entr" presetSubtype="0" accel="100000" fill="hold" nodeType="afterEffect">
                                  <p:stCondLst>
                                    <p:cond delay="0"/>
                                  </p:stCondLst>
                                  <p:childTnLst>
                                    <p:set>
                                      <p:cBhvr>
                                        <p:cTn id="38" dur="1" fill="hold">
                                          <p:stCondLst>
                                            <p:cond delay="0"/>
                                          </p:stCondLst>
                                        </p:cTn>
                                        <p:tgtEl>
                                          <p:spTgt spid="4115459">
                                            <p:txEl>
                                              <p:pRg st="5" end="5"/>
                                            </p:txEl>
                                          </p:spTgt>
                                        </p:tgtEl>
                                        <p:attrNameLst>
                                          <p:attrName>style.visibility</p:attrName>
                                        </p:attrNameLst>
                                      </p:cBhvr>
                                      <p:to>
                                        <p:strVal val="visible"/>
                                      </p:to>
                                    </p:set>
                                    <p:anim calcmode="lin" valueType="num">
                                      <p:cBhvr>
                                        <p:cTn id="39" dur="1000" fill="hold"/>
                                        <p:tgtEl>
                                          <p:spTgt spid="4115459">
                                            <p:txEl>
                                              <p:pRg st="5" end="5"/>
                                            </p:txEl>
                                          </p:spTgt>
                                        </p:tgtEl>
                                        <p:attrNameLst>
                                          <p:attrName>ppt_w</p:attrName>
                                        </p:attrNameLst>
                                      </p:cBhvr>
                                      <p:tavLst>
                                        <p:tav tm="0">
                                          <p:val>
                                            <p:strVal val="#ppt_w*0.05"/>
                                          </p:val>
                                        </p:tav>
                                        <p:tav tm="100000">
                                          <p:val>
                                            <p:strVal val="#ppt_w"/>
                                          </p:val>
                                        </p:tav>
                                      </p:tavLst>
                                    </p:anim>
                                    <p:anim calcmode="lin" valueType="num">
                                      <p:cBhvr>
                                        <p:cTn id="40" dur="1000" fill="hold"/>
                                        <p:tgtEl>
                                          <p:spTgt spid="4115459">
                                            <p:txEl>
                                              <p:pRg st="5" end="5"/>
                                            </p:txEl>
                                          </p:spTgt>
                                        </p:tgtEl>
                                        <p:attrNameLst>
                                          <p:attrName>ppt_h</p:attrName>
                                        </p:attrNameLst>
                                      </p:cBhvr>
                                      <p:tavLst>
                                        <p:tav tm="0">
                                          <p:val>
                                            <p:strVal val="#ppt_h"/>
                                          </p:val>
                                        </p:tav>
                                        <p:tav tm="100000">
                                          <p:val>
                                            <p:strVal val="#ppt_h"/>
                                          </p:val>
                                        </p:tav>
                                      </p:tavLst>
                                    </p:anim>
                                    <p:anim calcmode="lin" valueType="num">
                                      <p:cBhvr>
                                        <p:cTn id="41" dur="1000" fill="hold"/>
                                        <p:tgtEl>
                                          <p:spTgt spid="4115459">
                                            <p:txEl>
                                              <p:pRg st="5" end="5"/>
                                            </p:txEl>
                                          </p:spTgt>
                                        </p:tgtEl>
                                        <p:attrNameLst>
                                          <p:attrName>ppt_x</p:attrName>
                                        </p:attrNameLst>
                                      </p:cBhvr>
                                      <p:tavLst>
                                        <p:tav tm="0">
                                          <p:val>
                                            <p:strVal val="#ppt_x-.2"/>
                                          </p:val>
                                        </p:tav>
                                        <p:tav tm="100000">
                                          <p:val>
                                            <p:strVal val="#ppt_x"/>
                                          </p:val>
                                        </p:tav>
                                      </p:tavLst>
                                    </p:anim>
                                    <p:anim calcmode="lin" valueType="num">
                                      <p:cBhvr>
                                        <p:cTn id="42" dur="1000" fill="hold"/>
                                        <p:tgtEl>
                                          <p:spTgt spid="4115459">
                                            <p:txEl>
                                              <p:pRg st="5" end="5"/>
                                            </p:txEl>
                                          </p:spTgt>
                                        </p:tgtEl>
                                        <p:attrNameLst>
                                          <p:attrName>ppt_y</p:attrName>
                                        </p:attrNameLst>
                                      </p:cBhvr>
                                      <p:tavLst>
                                        <p:tav tm="0">
                                          <p:val>
                                            <p:strVal val="#ppt_y"/>
                                          </p:val>
                                        </p:tav>
                                        <p:tav tm="100000">
                                          <p:val>
                                            <p:strVal val="#ppt_y"/>
                                          </p:val>
                                        </p:tav>
                                      </p:tavLst>
                                    </p:anim>
                                    <p:animEffect transition="in" filter="fade">
                                      <p:cBhvr>
                                        <p:cTn id="43" dur="1000"/>
                                        <p:tgtEl>
                                          <p:spTgt spid="4115459">
                                            <p:txEl>
                                              <p:pRg st="5" end="5"/>
                                            </p:txEl>
                                          </p:spTgt>
                                        </p:tgtEl>
                                      </p:cBhvr>
                                    </p:animEffect>
                                  </p:childTnLst>
                                </p:cTn>
                              </p:par>
                            </p:childTnLst>
                          </p:cTn>
                        </p:par>
                        <p:par>
                          <p:cTn id="44" fill="hold" nodeType="afterGroup">
                            <p:stCondLst>
                              <p:cond delay="6000"/>
                            </p:stCondLst>
                            <p:childTnLst>
                              <p:par>
                                <p:cTn id="45" presetID="54" presetClass="entr" presetSubtype="0" accel="100000" fill="hold" nodeType="afterEffect">
                                  <p:stCondLst>
                                    <p:cond delay="0"/>
                                  </p:stCondLst>
                                  <p:childTnLst>
                                    <p:set>
                                      <p:cBhvr>
                                        <p:cTn id="46" dur="1" fill="hold">
                                          <p:stCondLst>
                                            <p:cond delay="0"/>
                                          </p:stCondLst>
                                        </p:cTn>
                                        <p:tgtEl>
                                          <p:spTgt spid="4115459">
                                            <p:txEl>
                                              <p:pRg st="6" end="6"/>
                                            </p:txEl>
                                          </p:spTgt>
                                        </p:tgtEl>
                                        <p:attrNameLst>
                                          <p:attrName>style.visibility</p:attrName>
                                        </p:attrNameLst>
                                      </p:cBhvr>
                                      <p:to>
                                        <p:strVal val="visible"/>
                                      </p:to>
                                    </p:set>
                                    <p:anim calcmode="lin" valueType="num">
                                      <p:cBhvr>
                                        <p:cTn id="47" dur="1000" fill="hold"/>
                                        <p:tgtEl>
                                          <p:spTgt spid="4115459">
                                            <p:txEl>
                                              <p:pRg st="6" end="6"/>
                                            </p:txEl>
                                          </p:spTgt>
                                        </p:tgtEl>
                                        <p:attrNameLst>
                                          <p:attrName>ppt_w</p:attrName>
                                        </p:attrNameLst>
                                      </p:cBhvr>
                                      <p:tavLst>
                                        <p:tav tm="0">
                                          <p:val>
                                            <p:strVal val="#ppt_w*0.05"/>
                                          </p:val>
                                        </p:tav>
                                        <p:tav tm="100000">
                                          <p:val>
                                            <p:strVal val="#ppt_w"/>
                                          </p:val>
                                        </p:tav>
                                      </p:tavLst>
                                    </p:anim>
                                    <p:anim calcmode="lin" valueType="num">
                                      <p:cBhvr>
                                        <p:cTn id="48" dur="1000" fill="hold"/>
                                        <p:tgtEl>
                                          <p:spTgt spid="4115459">
                                            <p:txEl>
                                              <p:pRg st="6" end="6"/>
                                            </p:txEl>
                                          </p:spTgt>
                                        </p:tgtEl>
                                        <p:attrNameLst>
                                          <p:attrName>ppt_h</p:attrName>
                                        </p:attrNameLst>
                                      </p:cBhvr>
                                      <p:tavLst>
                                        <p:tav tm="0">
                                          <p:val>
                                            <p:strVal val="#ppt_h"/>
                                          </p:val>
                                        </p:tav>
                                        <p:tav tm="100000">
                                          <p:val>
                                            <p:strVal val="#ppt_h"/>
                                          </p:val>
                                        </p:tav>
                                      </p:tavLst>
                                    </p:anim>
                                    <p:anim calcmode="lin" valueType="num">
                                      <p:cBhvr>
                                        <p:cTn id="49" dur="1000" fill="hold"/>
                                        <p:tgtEl>
                                          <p:spTgt spid="4115459">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4115459">
                                            <p:txEl>
                                              <p:pRg st="6" end="6"/>
                                            </p:txEl>
                                          </p:spTgt>
                                        </p:tgtEl>
                                        <p:attrNameLst>
                                          <p:attrName>ppt_y</p:attrName>
                                        </p:attrNameLst>
                                      </p:cBhvr>
                                      <p:tavLst>
                                        <p:tav tm="0">
                                          <p:val>
                                            <p:strVal val="#ppt_y"/>
                                          </p:val>
                                        </p:tav>
                                        <p:tav tm="100000">
                                          <p:val>
                                            <p:strVal val="#ppt_y"/>
                                          </p:val>
                                        </p:tav>
                                      </p:tavLst>
                                    </p:anim>
                                    <p:animEffect transition="in" filter="fade">
                                      <p:cBhvr>
                                        <p:cTn id="51" dur="1000"/>
                                        <p:tgtEl>
                                          <p:spTgt spid="4115459">
                                            <p:txEl>
                                              <p:pRg st="6" end="6"/>
                                            </p:txEl>
                                          </p:spTgt>
                                        </p:tgtEl>
                                      </p:cBhvr>
                                    </p:animEffect>
                                  </p:childTnLst>
                                </p:cTn>
                              </p:par>
                            </p:childTnLst>
                          </p:cTn>
                        </p:par>
                        <p:par>
                          <p:cTn id="52" fill="hold" nodeType="afterGroup">
                            <p:stCondLst>
                              <p:cond delay="7000"/>
                            </p:stCondLst>
                            <p:childTnLst>
                              <p:par>
                                <p:cTn id="53" presetID="54" presetClass="entr" presetSubtype="0" accel="100000" fill="hold" nodeType="afterEffect">
                                  <p:stCondLst>
                                    <p:cond delay="0"/>
                                  </p:stCondLst>
                                  <p:childTnLst>
                                    <p:set>
                                      <p:cBhvr>
                                        <p:cTn id="54" dur="1" fill="hold">
                                          <p:stCondLst>
                                            <p:cond delay="0"/>
                                          </p:stCondLst>
                                        </p:cTn>
                                        <p:tgtEl>
                                          <p:spTgt spid="4115459">
                                            <p:txEl>
                                              <p:pRg st="7" end="7"/>
                                            </p:txEl>
                                          </p:spTgt>
                                        </p:tgtEl>
                                        <p:attrNameLst>
                                          <p:attrName>style.visibility</p:attrName>
                                        </p:attrNameLst>
                                      </p:cBhvr>
                                      <p:to>
                                        <p:strVal val="visible"/>
                                      </p:to>
                                    </p:set>
                                    <p:anim calcmode="lin" valueType="num">
                                      <p:cBhvr>
                                        <p:cTn id="55" dur="1000" fill="hold"/>
                                        <p:tgtEl>
                                          <p:spTgt spid="4115459">
                                            <p:txEl>
                                              <p:pRg st="7" end="7"/>
                                            </p:txEl>
                                          </p:spTgt>
                                        </p:tgtEl>
                                        <p:attrNameLst>
                                          <p:attrName>ppt_w</p:attrName>
                                        </p:attrNameLst>
                                      </p:cBhvr>
                                      <p:tavLst>
                                        <p:tav tm="0">
                                          <p:val>
                                            <p:strVal val="#ppt_w*0.05"/>
                                          </p:val>
                                        </p:tav>
                                        <p:tav tm="100000">
                                          <p:val>
                                            <p:strVal val="#ppt_w"/>
                                          </p:val>
                                        </p:tav>
                                      </p:tavLst>
                                    </p:anim>
                                    <p:anim calcmode="lin" valueType="num">
                                      <p:cBhvr>
                                        <p:cTn id="56" dur="1000" fill="hold"/>
                                        <p:tgtEl>
                                          <p:spTgt spid="4115459">
                                            <p:txEl>
                                              <p:pRg st="7" end="7"/>
                                            </p:txEl>
                                          </p:spTgt>
                                        </p:tgtEl>
                                        <p:attrNameLst>
                                          <p:attrName>ppt_h</p:attrName>
                                        </p:attrNameLst>
                                      </p:cBhvr>
                                      <p:tavLst>
                                        <p:tav tm="0">
                                          <p:val>
                                            <p:strVal val="#ppt_h"/>
                                          </p:val>
                                        </p:tav>
                                        <p:tav tm="100000">
                                          <p:val>
                                            <p:strVal val="#ppt_h"/>
                                          </p:val>
                                        </p:tav>
                                      </p:tavLst>
                                    </p:anim>
                                    <p:anim calcmode="lin" valueType="num">
                                      <p:cBhvr>
                                        <p:cTn id="57" dur="1000" fill="hold"/>
                                        <p:tgtEl>
                                          <p:spTgt spid="4115459">
                                            <p:txEl>
                                              <p:pRg st="7" end="7"/>
                                            </p:txEl>
                                          </p:spTgt>
                                        </p:tgtEl>
                                        <p:attrNameLst>
                                          <p:attrName>ppt_x</p:attrName>
                                        </p:attrNameLst>
                                      </p:cBhvr>
                                      <p:tavLst>
                                        <p:tav tm="0">
                                          <p:val>
                                            <p:strVal val="#ppt_x-.2"/>
                                          </p:val>
                                        </p:tav>
                                        <p:tav tm="100000">
                                          <p:val>
                                            <p:strVal val="#ppt_x"/>
                                          </p:val>
                                        </p:tav>
                                      </p:tavLst>
                                    </p:anim>
                                    <p:anim calcmode="lin" valueType="num">
                                      <p:cBhvr>
                                        <p:cTn id="58" dur="1000" fill="hold"/>
                                        <p:tgtEl>
                                          <p:spTgt spid="4115459">
                                            <p:txEl>
                                              <p:pRg st="7" end="7"/>
                                            </p:txEl>
                                          </p:spTgt>
                                        </p:tgtEl>
                                        <p:attrNameLst>
                                          <p:attrName>ppt_y</p:attrName>
                                        </p:attrNameLst>
                                      </p:cBhvr>
                                      <p:tavLst>
                                        <p:tav tm="0">
                                          <p:val>
                                            <p:strVal val="#ppt_y"/>
                                          </p:val>
                                        </p:tav>
                                        <p:tav tm="100000">
                                          <p:val>
                                            <p:strVal val="#ppt_y"/>
                                          </p:val>
                                        </p:tav>
                                      </p:tavLst>
                                    </p:anim>
                                    <p:animEffect transition="in" filter="fade">
                                      <p:cBhvr>
                                        <p:cTn id="59" dur="1000"/>
                                        <p:tgtEl>
                                          <p:spTgt spid="4115459">
                                            <p:txEl>
                                              <p:pRg st="7" end="7"/>
                                            </p:txEl>
                                          </p:spTgt>
                                        </p:tgtEl>
                                      </p:cBhvr>
                                    </p:animEffect>
                                  </p:childTnLst>
                                </p:cTn>
                              </p:par>
                            </p:childTnLst>
                          </p:cTn>
                        </p:par>
                        <p:par>
                          <p:cTn id="60" fill="hold" nodeType="afterGroup">
                            <p:stCondLst>
                              <p:cond delay="8000"/>
                            </p:stCondLst>
                            <p:childTnLst>
                              <p:par>
                                <p:cTn id="61" presetID="2" presetClass="entr" presetSubtype="4" fill="hold" nodeType="afterEffect">
                                  <p:stCondLst>
                                    <p:cond delay="0"/>
                                  </p:stCondLst>
                                  <p:childTnLst>
                                    <p:set>
                                      <p:cBhvr>
                                        <p:cTn id="62" dur="1" fill="hold">
                                          <p:stCondLst>
                                            <p:cond delay="0"/>
                                          </p:stCondLst>
                                        </p:cTn>
                                        <p:tgtEl>
                                          <p:spTgt spid="4115459">
                                            <p:txEl>
                                              <p:pRg st="9" end="9"/>
                                            </p:txEl>
                                          </p:spTgt>
                                        </p:tgtEl>
                                        <p:attrNameLst>
                                          <p:attrName>style.visibility</p:attrName>
                                        </p:attrNameLst>
                                      </p:cBhvr>
                                      <p:to>
                                        <p:strVal val="visible"/>
                                      </p:to>
                                    </p:set>
                                    <p:anim calcmode="lin" valueType="num">
                                      <p:cBhvr additive="base">
                                        <p:cTn id="63" dur="1000" fill="hold"/>
                                        <p:tgtEl>
                                          <p:spTgt spid="4115459">
                                            <p:txEl>
                                              <p:pRg st="9" end="9"/>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4115459">
                                            <p:txEl>
                                              <p:pRg st="9" end="9"/>
                                            </p:txEl>
                                          </p:spTgt>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9000"/>
                            </p:stCondLst>
                            <p:childTnLst>
                              <p:par>
                                <p:cTn id="66" presetID="2" presetClass="entr" presetSubtype="4" fill="hold" grpId="0" nodeType="afterEffect">
                                  <p:stCondLst>
                                    <p:cond delay="0"/>
                                  </p:stCondLst>
                                  <p:childTnLst>
                                    <p:set>
                                      <p:cBhvr>
                                        <p:cTn id="67" dur="1" fill="hold">
                                          <p:stCondLst>
                                            <p:cond delay="0"/>
                                          </p:stCondLst>
                                        </p:cTn>
                                        <p:tgtEl>
                                          <p:spTgt spid="26630"/>
                                        </p:tgtEl>
                                        <p:attrNameLst>
                                          <p:attrName>style.visibility</p:attrName>
                                        </p:attrNameLst>
                                      </p:cBhvr>
                                      <p:to>
                                        <p:strVal val="visible"/>
                                      </p:to>
                                    </p:set>
                                    <p:anim calcmode="lin" valueType="num">
                                      <p:cBhvr additive="base">
                                        <p:cTn id="68" dur="500" fill="hold"/>
                                        <p:tgtEl>
                                          <p:spTgt spid="26630"/>
                                        </p:tgtEl>
                                        <p:attrNameLst>
                                          <p:attrName>ppt_x</p:attrName>
                                        </p:attrNameLst>
                                      </p:cBhvr>
                                      <p:tavLst>
                                        <p:tav tm="0">
                                          <p:val>
                                            <p:strVal val="#ppt_x"/>
                                          </p:val>
                                        </p:tav>
                                        <p:tav tm="100000">
                                          <p:val>
                                            <p:strVal val="#ppt_x"/>
                                          </p:val>
                                        </p:tav>
                                      </p:tavLst>
                                    </p:anim>
                                    <p:anim calcmode="lin" valueType="num">
                                      <p:cBhvr additive="base">
                                        <p:cTn id="69"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Lst>
  </p:timing>
</p:sld>
</file>

<file path=ppt/theme/theme1.xml><?xml version="1.0" encoding="utf-8"?>
<a:theme xmlns:a="http://schemas.openxmlformats.org/drawingml/2006/main" name="Competition">
  <a:themeElements>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mpetition 1">
        <a:dk1>
          <a:srgbClr val="000066"/>
        </a:dk1>
        <a:lt1>
          <a:srgbClr val="FFFFFF"/>
        </a:lt1>
        <a:dk2>
          <a:srgbClr val="000066"/>
        </a:dk2>
        <a:lt2>
          <a:srgbClr val="5C1F00"/>
        </a:lt2>
        <a:accent1>
          <a:srgbClr val="FF1515"/>
        </a:accent1>
        <a:accent2>
          <a:srgbClr val="381AEA"/>
        </a:accent2>
        <a:accent3>
          <a:srgbClr val="FFFFFF"/>
        </a:accent3>
        <a:accent4>
          <a:srgbClr val="000056"/>
        </a:accent4>
        <a:accent5>
          <a:srgbClr val="FFAAAA"/>
        </a:accent5>
        <a:accent6>
          <a:srgbClr val="3216D4"/>
        </a:accent6>
        <a:hlink>
          <a:srgbClr val="FFFF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17476</TotalTime>
  <Words>2506</Words>
  <Application>Microsoft Office PowerPoint</Application>
  <PresentationFormat>On-screen Show (4:3)</PresentationFormat>
  <Paragraphs>411</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Verdana</vt:lpstr>
      <vt:lpstr>Arial</vt:lpstr>
      <vt:lpstr>Rockwell</vt:lpstr>
      <vt:lpstr>Times New Roman</vt:lpstr>
      <vt:lpstr>Wingdings</vt:lpstr>
      <vt:lpstr>Rockwell Extra Bold</vt:lpstr>
      <vt:lpstr>Competition</vt:lpstr>
      <vt:lpstr>General Licensing Class</vt:lpstr>
      <vt:lpstr>General Class  Element 3 Course Presentation</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Commission’s Rules</vt:lpstr>
      <vt:lpstr>Slide 36</vt:lpstr>
      <vt:lpstr>Commission’s Rules</vt:lpstr>
      <vt:lpstr>Commission’s Rules</vt:lpstr>
      <vt:lpstr>Commission’s Rules</vt:lpstr>
      <vt:lpstr>Commission’s Rules</vt:lpstr>
      <vt:lpstr>Commission’s Rules</vt:lpstr>
      <vt:lpstr>Commission’s Rules</vt:lpstr>
      <vt:lpstr>Commission’s Rules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Amateur Radio Technician Class Element 2 Course Presentation</dc:title>
  <dc:creator>K3DIO</dc:creator>
  <dc:description>http://www.K3DIO.Com</dc:description>
  <cp:lastModifiedBy>Michael</cp:lastModifiedBy>
  <cp:revision>404</cp:revision>
  <dcterms:created xsi:type="dcterms:W3CDTF">2006-06-22T17:50:50Z</dcterms:created>
  <dcterms:modified xsi:type="dcterms:W3CDTF">2012-12-13T12:46:31Z</dcterms:modified>
</cp:coreProperties>
</file>