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21"/>
  </p:notesMasterIdLst>
  <p:sldIdLst>
    <p:sldId id="574" r:id="rId2"/>
    <p:sldId id="873" r:id="rId3"/>
    <p:sldId id="874" r:id="rId4"/>
    <p:sldId id="875" r:id="rId5"/>
    <p:sldId id="876" r:id="rId6"/>
    <p:sldId id="877" r:id="rId7"/>
    <p:sldId id="878" r:id="rId8"/>
    <p:sldId id="879" r:id="rId9"/>
    <p:sldId id="880" r:id="rId10"/>
    <p:sldId id="883" r:id="rId11"/>
    <p:sldId id="882" r:id="rId12"/>
    <p:sldId id="890" r:id="rId13"/>
    <p:sldId id="884" r:id="rId14"/>
    <p:sldId id="885" r:id="rId15"/>
    <p:sldId id="886" r:id="rId16"/>
    <p:sldId id="881" r:id="rId17"/>
    <p:sldId id="887" r:id="rId18"/>
    <p:sldId id="888" r:id="rId19"/>
    <p:sldId id="88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7483D"/>
    <a:srgbClr val="FF0000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31" autoAdjust="0"/>
    <p:restoredTop sz="94693" autoAdjust="0"/>
  </p:normalViewPr>
  <p:slideViewPr>
    <p:cSldViewPr>
      <p:cViewPr>
        <p:scale>
          <a:sx n="88" d="100"/>
          <a:sy n="88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0B26A41-EB17-4D2F-9407-C2AAFDEE0D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D7FC338-5122-4312-B27D-D1B5C9A571AA}" type="slidenum">
              <a:rPr lang="en-US" sz="1200">
                <a:latin typeface="Arial" charset="0"/>
              </a:rPr>
              <a:pPr algn="r"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3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4652963"/>
            <a:ext cx="7578725" cy="100965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662613"/>
            <a:ext cx="7553325" cy="936625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96E1-ED87-488E-9846-391DFDC8F3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C2CD-FE25-40C5-96DF-DE1501F423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6408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6408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40C49-2486-4264-9D69-C52DF99E71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78AB5-461A-40A1-B10C-1357EAA5D4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6C13A-A4AB-41E9-AD56-4F44805B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0BF2-38B5-4C9B-820A-3090D33040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DF71A-B916-45BB-B927-B3B614A42C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1F72-BD50-492A-BF81-ABA35BC4E2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B175B-7C8B-45B1-92B7-F95B41A00E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8BEDC-54DB-4508-8844-27D491B913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F399E-B494-4D34-A5B2-0AD7ED4C1F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06411-C2AE-4D11-B8F7-6F1F207327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6563"/>
            <a:ext cx="86423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ED2112AC-5E2A-48D8-B99D-705B388865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7" r:id="rId10"/>
    <p:sldLayoutId id="2147484388" r:id="rId11"/>
    <p:sldLayoutId id="214748438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ockwell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ockwell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ockwell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ockwell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9563" y="542925"/>
            <a:ext cx="8610600" cy="615950"/>
          </a:xfrm>
        </p:spPr>
        <p:txBody>
          <a:bodyPr lIns="0" tIns="0" rIns="0" bIns="0" anchor="ctr">
            <a:spAutoFit/>
          </a:bodyPr>
          <a:lstStyle/>
          <a:p>
            <a:pPr algn="ctr"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b="1" smtClean="0"/>
              <a:t>General Licensing Class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538288" y="1970088"/>
            <a:ext cx="6145212" cy="1465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solidFill>
                  <a:srgbClr val="FF0000"/>
                </a:solidFill>
                <a:latin typeface="Rockwell" pitchFamily="18" charset="0"/>
              </a:rPr>
              <a:t>G0A – G0B </a:t>
            </a:r>
          </a:p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Rockwell" pitchFamily="18" charset="0"/>
              </a:rPr>
              <a:t>Electrical and RF Safety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574925" y="3736975"/>
            <a:ext cx="4071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Your organization and dates here</a:t>
            </a:r>
          </a:p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60C3589-2F1B-4357-B947-B380BEABDB4C}" type="slidenum">
              <a:rPr lang="en-US" sz="1400">
                <a:latin typeface="Times New Roman" pitchFamily="18" charset="0"/>
              </a:rPr>
              <a:pPr algn="r"/>
              <a:t>10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5575" y="587375"/>
            <a:ext cx="8642350" cy="498475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rgbClr val="FFFFFF"/>
                </a:solidFill>
              </a:rPr>
              <a:t>Electrical and RF Safety</a:t>
            </a:r>
            <a:endParaRPr lang="en-U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70025"/>
            <a:ext cx="8758238" cy="4833938"/>
          </a:xfrm>
        </p:spPr>
        <p:txBody>
          <a:bodyPr/>
          <a:lstStyle/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r>
              <a:rPr lang="en-US" b="1" smtClean="0"/>
              <a:t>Danger of carbon monoxide poisoning </a:t>
            </a:r>
            <a:r>
              <a:rPr lang="en-US" smtClean="0"/>
              <a:t>is a primary reason for not placing a gasoline-fueled generator inside an occupied area. </a:t>
            </a:r>
            <a:r>
              <a:rPr lang="en-US" sz="1000" smtClean="0"/>
              <a:t>(G0B04)</a:t>
            </a:r>
            <a:r>
              <a:rPr lang="en-US" smtClean="0"/>
              <a:t> </a:t>
            </a:r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None/>
            </a:pPr>
            <a:endParaRPr lang="en-US" sz="2400" smtClean="0"/>
          </a:p>
        </p:txBody>
      </p:sp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0100" y="2314575"/>
            <a:ext cx="3379788" cy="236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48138" name="Picture 10" descr="GeneratorsDan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138" y="2314575"/>
            <a:ext cx="337978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4811713"/>
            <a:ext cx="1376363" cy="166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22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7388" y="4927600"/>
            <a:ext cx="4302125" cy="1200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148013" y="6157913"/>
            <a:ext cx="46085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0000"/>
                </a:solidFill>
                <a:latin typeface="+mj-lt"/>
              </a:rPr>
              <a:t>Carbon Monoxide is serious stuff, don’t take it lightly!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1ADCA6E-E22A-4048-B614-16532DCA8436}" type="slidenum">
              <a:rPr lang="en-US" sz="1400">
                <a:latin typeface="Times New Roman" pitchFamily="18" charset="0"/>
              </a:rPr>
              <a:pPr algn="r"/>
              <a:t>11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5575" y="587375"/>
            <a:ext cx="8642350" cy="498475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rgbClr val="FFFFFF"/>
                </a:solidFill>
              </a:rPr>
              <a:t>Electrical and RF Safety</a:t>
            </a:r>
            <a:endParaRPr lang="en-U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70025"/>
            <a:ext cx="8758238" cy="4833938"/>
          </a:xfrm>
        </p:spPr>
        <p:txBody>
          <a:bodyPr/>
          <a:lstStyle/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r>
              <a:rPr lang="en-US" b="1" smtClean="0"/>
              <a:t>Current flowing from one or more of the hot wires directly to ground </a:t>
            </a:r>
            <a:r>
              <a:rPr lang="en-US" smtClean="0"/>
              <a:t>will cause a </a:t>
            </a:r>
            <a:r>
              <a:rPr lang="en-US" b="1" smtClean="0"/>
              <a:t>G</a:t>
            </a:r>
            <a:r>
              <a:rPr lang="en-US" smtClean="0"/>
              <a:t>round </a:t>
            </a:r>
            <a:r>
              <a:rPr lang="en-US" b="1" smtClean="0"/>
              <a:t>F</a:t>
            </a:r>
            <a:r>
              <a:rPr lang="en-US" smtClean="0"/>
              <a:t>ault </a:t>
            </a:r>
            <a:r>
              <a:rPr lang="en-US" b="1" smtClean="0"/>
              <a:t>C</a:t>
            </a:r>
            <a:r>
              <a:rPr lang="en-US" smtClean="0"/>
              <a:t>ircuit </a:t>
            </a:r>
            <a:r>
              <a:rPr lang="en-US" b="1" smtClean="0"/>
              <a:t>I</a:t>
            </a:r>
            <a:r>
              <a:rPr lang="en-US" smtClean="0"/>
              <a:t>nterrupter (</a:t>
            </a:r>
            <a:r>
              <a:rPr lang="en-US" b="1" smtClean="0"/>
              <a:t>GFCI</a:t>
            </a:r>
            <a:r>
              <a:rPr lang="en-US" smtClean="0"/>
              <a:t>) to disconnect the 120 or 240 Volt AC line power to a device. </a:t>
            </a:r>
            <a:r>
              <a:rPr lang="en-US" sz="1000" smtClean="0"/>
              <a:t>(G0B05)</a:t>
            </a:r>
            <a:r>
              <a:rPr lang="en-US" smtClean="0"/>
              <a:t> </a:t>
            </a:r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None/>
            </a:pPr>
            <a:endParaRPr lang="en-US" sz="2400" smtClean="0"/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5" y="3198813"/>
            <a:ext cx="2381250" cy="1924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000" y="2852738"/>
            <a:ext cx="2441575" cy="2727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9100" y="2852738"/>
            <a:ext cx="3071813" cy="27066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B538C14-63EE-42F6-A3D7-C7D1DFB866E0}" type="slidenum">
              <a:rPr lang="en-US" sz="1400">
                <a:latin typeface="Times New Roman" pitchFamily="18" charset="0"/>
              </a:rPr>
              <a:pPr algn="r"/>
              <a:t>12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5575" y="587375"/>
            <a:ext cx="8642350" cy="498475"/>
          </a:xfrm>
        </p:spPr>
        <p:txBody>
          <a:bodyPr/>
          <a:lstStyle/>
          <a:p>
            <a:pPr algn="ctr" eaLnBrk="1" hangingPunct="1"/>
            <a:r>
              <a:rPr lang="en-US" smtClean="0"/>
              <a:t>RF &amp; Electrical Safety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70025"/>
            <a:ext cx="8758238" cy="4833938"/>
          </a:xfrm>
        </p:spPr>
        <p:txBody>
          <a:bodyPr/>
          <a:lstStyle/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None/>
            </a:pPr>
            <a:endParaRPr lang="en-US" sz="2400" smtClean="0"/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49EEA24-1B07-46CD-85BF-E5CE9689BE6E}" type="slidenum">
              <a:rPr lang="en-US" sz="1400">
                <a:latin typeface="Times New Roman" pitchFamily="18" charset="0"/>
              </a:rPr>
              <a:pPr algn="r"/>
              <a:t>13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5575" y="587375"/>
            <a:ext cx="8642350" cy="498475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rgbClr val="FFFFFF"/>
                </a:solidFill>
              </a:rPr>
              <a:t>Electrical and RF Safety</a:t>
            </a:r>
            <a:endParaRPr lang="en-U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62113"/>
            <a:ext cx="9144000" cy="4833937"/>
          </a:xfrm>
        </p:spPr>
        <p:txBody>
          <a:bodyPr/>
          <a:lstStyle/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r>
              <a:rPr lang="en-US" smtClean="0"/>
              <a:t>The metal enclosure of every item of station equipment must be grounded because </a:t>
            </a:r>
            <a:r>
              <a:rPr lang="en-US" b="1" smtClean="0"/>
              <a:t>it ensures that hazardous voltages cannot appear on the chassis</a:t>
            </a:r>
            <a:r>
              <a:rPr lang="en-US" smtClean="0"/>
              <a:t>. </a:t>
            </a:r>
            <a:r>
              <a:rPr lang="en-US" sz="1000" smtClean="0"/>
              <a:t>(G0B06)</a:t>
            </a:r>
            <a:r>
              <a:rPr lang="en-US" smtClean="0"/>
              <a:t> </a:t>
            </a:r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b="1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b="1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b="1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b="1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b="1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None/>
            </a:pPr>
            <a:endParaRPr lang="en-US" sz="2400" smtClean="0"/>
          </a:p>
        </p:txBody>
      </p:sp>
      <p:pic>
        <p:nvPicPr>
          <p:cNvPr id="39942" name="Picture 6" descr="GroundingFundament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7713" y="2930525"/>
            <a:ext cx="4183062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3" y="2930525"/>
            <a:ext cx="3597275" cy="27066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230313" y="5926138"/>
            <a:ext cx="72580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Enclosures, chassis, and all metal housings should be common grounded.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A2558C0-B187-46CA-91AB-27C21BD2998D}" type="slidenum">
              <a:rPr lang="en-US" sz="1400">
                <a:latin typeface="Times New Roman" pitchFamily="18" charset="0"/>
              </a:rPr>
              <a:pPr algn="r"/>
              <a:t>14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5575" y="587375"/>
            <a:ext cx="8642350" cy="498475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rgbClr val="FFFFFF"/>
                </a:solidFill>
              </a:rPr>
              <a:t>Electrical and RF Safety</a:t>
            </a:r>
            <a:endParaRPr lang="en-U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08125"/>
            <a:ext cx="8874125" cy="52244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mtClean="0"/>
              <a:t>One of the practices that should be observed for safety when climbing on a tower using a safety belt or harness is to </a:t>
            </a:r>
            <a:r>
              <a:rPr lang="en-US" b="1" smtClean="0"/>
              <a:t>always attach the belt safety hook to the belt D-ring with the hook opening away from the tower</a:t>
            </a:r>
            <a:r>
              <a:rPr lang="en-US" smtClean="0"/>
              <a:t>.</a:t>
            </a:r>
            <a:r>
              <a:rPr lang="en-US" sz="1600" smtClean="0"/>
              <a:t> </a:t>
            </a:r>
            <a:r>
              <a:rPr lang="en-US" sz="900" smtClean="0"/>
              <a:t>(G0B07)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smtClean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675" y="3736975"/>
            <a:ext cx="904875" cy="952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925" y="2660650"/>
            <a:ext cx="885825" cy="952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7450" y="2738438"/>
            <a:ext cx="1847850" cy="2466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3227388" y="2354263"/>
            <a:ext cx="768350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1730375" y="2365375"/>
            <a:ext cx="1766888" cy="73025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2670175" y="2354263"/>
            <a:ext cx="1114425" cy="157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5207000" y="3617913"/>
            <a:ext cx="1458913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V="1">
            <a:off x="3841750" y="3702050"/>
            <a:ext cx="960438" cy="381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3836988" y="2365375"/>
            <a:ext cx="0" cy="1382713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5224463" y="2314575"/>
            <a:ext cx="2265362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6653213" y="2365375"/>
            <a:ext cx="12700" cy="1252538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5686425" y="4219575"/>
            <a:ext cx="3343275" cy="942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1"/>
                </a:solidFill>
                <a:latin typeface="Rockwell" pitchFamily="18" charset="0"/>
              </a:rPr>
              <a:t>Always disconnect the feedline from the transmitter before going up a tower to work on antenna…prevents accidental RF radiation exposure.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2420938" y="5926138"/>
            <a:ext cx="54927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Always think safety first when working on towers.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  <p:bldP spid="20489" grpId="0" animBg="1"/>
      <p:bldP spid="20490" grpId="0" animBg="1"/>
      <p:bldP spid="20491" grpId="0" animBg="1"/>
      <p:bldP spid="20492" grpId="0" animBg="1"/>
      <p:bldP spid="20493" grpId="0" animBg="1"/>
      <p:bldP spid="20494" grpId="0" animBg="1"/>
      <p:bldP spid="20495" grpId="0" animBg="1"/>
      <p:bldP spid="20496" grpId="0"/>
      <p:bldP spid="153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F2811-FB63-4BB2-B1EE-AF3D5DD3CF7C}" type="slidenum">
              <a:rPr lang="en-US" sz="1400">
                <a:latin typeface="Times New Roman" pitchFamily="18" charset="0"/>
              </a:rPr>
              <a:pPr algn="r"/>
              <a:t>15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5575" y="587375"/>
            <a:ext cx="8642350" cy="498475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rgbClr val="FFFFFF"/>
                </a:solidFill>
              </a:rPr>
              <a:t>Electrical and RF Safety</a:t>
            </a:r>
            <a:endParaRPr lang="en-U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70025"/>
            <a:ext cx="8758238" cy="4833938"/>
          </a:xfrm>
        </p:spPr>
        <p:txBody>
          <a:bodyPr/>
          <a:lstStyle/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r>
              <a:rPr lang="en-US" smtClean="0"/>
              <a:t>Any person preparing to climb a tower that supports electrically powered devices should </a:t>
            </a:r>
            <a:r>
              <a:rPr lang="en-US" b="1" smtClean="0"/>
              <a:t>make sure all circuits that supply power to the tower are locked out and tagged</a:t>
            </a:r>
            <a:r>
              <a:rPr lang="en-US" smtClean="0"/>
              <a:t>. </a:t>
            </a:r>
            <a:r>
              <a:rPr lang="en-US" sz="1000" smtClean="0"/>
              <a:t>(G0B08) </a:t>
            </a:r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r>
              <a:rPr lang="en-US" smtClean="0"/>
              <a:t>Soldered joints should not be used with the wires that connect the base of a tower to a system of ground rods because </a:t>
            </a:r>
            <a:r>
              <a:rPr lang="en-US" b="1" smtClean="0"/>
              <a:t>a soldered joint will likely be destroyed by the heat of a lightning strike.</a:t>
            </a:r>
            <a:r>
              <a:rPr lang="en-US" smtClean="0"/>
              <a:t> </a:t>
            </a:r>
            <a:r>
              <a:rPr lang="en-US" sz="1000" smtClean="0"/>
              <a:t>(G0B09)</a:t>
            </a:r>
            <a:r>
              <a:rPr lang="en-US" smtClean="0"/>
              <a:t> </a:t>
            </a:r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r>
              <a:rPr lang="en-US" smtClean="0"/>
              <a:t>One danger from lead-tin solder is that </a:t>
            </a:r>
            <a:r>
              <a:rPr lang="en-US" b="1" smtClean="0"/>
              <a:t>lead can contaminate food if hands are not washed carefully after handling</a:t>
            </a:r>
            <a:r>
              <a:rPr lang="en-US" smtClean="0"/>
              <a:t>. </a:t>
            </a:r>
            <a:r>
              <a:rPr lang="en-US" sz="1000" smtClean="0"/>
              <a:t>(G0B10) </a:t>
            </a:r>
          </a:p>
          <a:p>
            <a:pPr eaLnBrk="1" hangingPunct="1">
              <a:lnSpc>
                <a:spcPts val="2200"/>
              </a:lnSpc>
              <a:buFont typeface="Wingdings" pitchFamily="2" charset="2"/>
              <a:buNone/>
            </a:pPr>
            <a:endParaRPr lang="en-US" sz="2400" smtClean="0"/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8475" y="4965700"/>
            <a:ext cx="1114425" cy="17287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2563" y="4965700"/>
            <a:ext cx="1114425" cy="17287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7575" y="4965700"/>
            <a:ext cx="1382713" cy="17414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DBD0F60-0084-44A3-95C5-7CA91F002088}" type="slidenum">
              <a:rPr lang="en-US" sz="1400">
                <a:latin typeface="Times New Roman" pitchFamily="18" charset="0"/>
              </a:rPr>
              <a:pPr algn="r"/>
              <a:t>16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5575" y="587375"/>
            <a:ext cx="8642350" cy="498475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rgbClr val="FFFFFF"/>
                </a:solidFill>
              </a:rPr>
              <a:t>Electrical and RF Safety</a:t>
            </a:r>
            <a:endParaRPr lang="en-U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70025"/>
            <a:ext cx="8758238" cy="4833938"/>
          </a:xfrm>
        </p:spPr>
        <p:txBody>
          <a:bodyPr/>
          <a:lstStyle/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r>
              <a:rPr lang="en-US" smtClean="0"/>
              <a:t>Good engineering practice for lightning protection grounds includes </a:t>
            </a:r>
            <a:r>
              <a:rPr lang="en-US" b="1" smtClean="0"/>
              <a:t>bonding them together with all other grounds</a:t>
            </a:r>
            <a:r>
              <a:rPr lang="en-US" smtClean="0"/>
              <a:t>. </a:t>
            </a:r>
            <a:r>
              <a:rPr lang="en-US" sz="1000" smtClean="0"/>
              <a:t>(G0B11)</a:t>
            </a:r>
            <a:r>
              <a:rPr lang="en-US" smtClean="0"/>
              <a:t> </a:t>
            </a:r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None/>
            </a:pPr>
            <a:endParaRPr lang="en-US" sz="2400" smtClean="0"/>
          </a:p>
        </p:txBody>
      </p:sp>
      <p:pic>
        <p:nvPicPr>
          <p:cNvPr id="47110" name="Picture 6" descr="CommonBon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2392363"/>
            <a:ext cx="5176838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388" y="2392363"/>
            <a:ext cx="3173412" cy="2495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7415" name="TextBox 1"/>
          <p:cNvSpPr txBox="1">
            <a:spLocks noChangeArrowheads="1"/>
          </p:cNvSpPr>
          <p:nvPr/>
        </p:nvSpPr>
        <p:spPr bwMode="auto">
          <a:xfrm>
            <a:off x="269875" y="5157788"/>
            <a:ext cx="4876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Notice green cable as common ground under floor and connected to building column.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5608638" y="5272088"/>
            <a:ext cx="2727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Notice wide copper straps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9E1FBA6-A805-47CB-9DBD-64DB4969BCFB}" type="slidenum">
              <a:rPr lang="en-US" sz="1400">
                <a:latin typeface="Times New Roman" pitchFamily="18" charset="0"/>
              </a:rPr>
              <a:pPr algn="r"/>
              <a:t>17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5575" y="587375"/>
            <a:ext cx="8642350" cy="498475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rgbClr val="FFFFFF"/>
                </a:solidFill>
              </a:rPr>
              <a:t>Electrical and RF Safety</a:t>
            </a:r>
            <a:endParaRPr lang="en-U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78000"/>
            <a:ext cx="8758238" cy="4833938"/>
          </a:xfrm>
        </p:spPr>
        <p:txBody>
          <a:bodyPr/>
          <a:lstStyle/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r>
              <a:rPr lang="en-US" smtClean="0"/>
              <a:t>The purpose of a transmitter power supply interlock is </a:t>
            </a:r>
            <a:r>
              <a:rPr lang="en-US" b="1" smtClean="0"/>
              <a:t>to ensure that dangerous voltages are removed if the cabinet is opened</a:t>
            </a:r>
            <a:r>
              <a:rPr lang="en-US" smtClean="0"/>
              <a:t>. </a:t>
            </a:r>
            <a:r>
              <a:rPr lang="en-US" sz="1000" smtClean="0"/>
              <a:t>(G0B12)</a:t>
            </a:r>
            <a:r>
              <a:rPr lang="en-US" smtClean="0"/>
              <a:t> </a:t>
            </a:r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r>
              <a:rPr lang="en-US" smtClean="0"/>
              <a:t>When powering your house from an emergency generator, you must </a:t>
            </a:r>
            <a:r>
              <a:rPr lang="en-US" b="1" smtClean="0"/>
              <a:t>disconnect the incoming utility power feed</a:t>
            </a:r>
            <a:r>
              <a:rPr lang="en-US" smtClean="0"/>
              <a:t>. </a:t>
            </a:r>
            <a:r>
              <a:rPr lang="en-US" sz="1000" smtClean="0"/>
              <a:t>(G0B13)</a:t>
            </a:r>
            <a:r>
              <a:rPr lang="en-US" smtClean="0"/>
              <a:t> </a:t>
            </a:r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None/>
            </a:pPr>
            <a:endParaRPr lang="en-US" sz="2400" smtClean="0"/>
          </a:p>
        </p:txBody>
      </p: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2188" y="2776538"/>
            <a:ext cx="1843087" cy="18430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325" y="2776538"/>
            <a:ext cx="2803525" cy="1863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6E8490E-148D-4ACC-AAF0-6007298DC229}" type="slidenum">
              <a:rPr lang="en-US" sz="1400">
                <a:latin typeface="Times New Roman" pitchFamily="18" charset="0"/>
              </a:rPr>
              <a:pPr algn="r"/>
              <a:t>18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5575" y="587375"/>
            <a:ext cx="8642350" cy="498475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rgbClr val="FFFFFF"/>
                </a:solidFill>
              </a:rPr>
              <a:t>Electrical and RF Safety</a:t>
            </a:r>
            <a:endParaRPr lang="en-U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70025"/>
            <a:ext cx="8758238" cy="4833938"/>
          </a:xfrm>
        </p:spPr>
        <p:txBody>
          <a:bodyPr/>
          <a:lstStyle/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r>
              <a:rPr lang="en-US" b="1" smtClean="0"/>
              <a:t>Electrical safety inside the ham shack</a:t>
            </a:r>
            <a:r>
              <a:rPr lang="en-US" smtClean="0"/>
              <a:t> is covered by the </a:t>
            </a:r>
            <a:r>
              <a:rPr lang="en-US" sz="2400" b="1" smtClean="0"/>
              <a:t>N</a:t>
            </a:r>
            <a:r>
              <a:rPr lang="en-US" smtClean="0"/>
              <a:t>ational </a:t>
            </a:r>
            <a:r>
              <a:rPr lang="en-US" sz="2400" b="1" smtClean="0"/>
              <a:t>E</a:t>
            </a:r>
            <a:r>
              <a:rPr lang="en-US" smtClean="0"/>
              <a:t>lectrical </a:t>
            </a:r>
            <a:r>
              <a:rPr lang="en-US" sz="2400" b="1" smtClean="0"/>
              <a:t>C</a:t>
            </a:r>
            <a:r>
              <a:rPr lang="en-US" smtClean="0"/>
              <a:t>ode. </a:t>
            </a:r>
            <a:r>
              <a:rPr lang="en-US" sz="1000" smtClean="0"/>
              <a:t>(G0B14)</a:t>
            </a:r>
            <a:r>
              <a:rPr lang="en-US" smtClean="0"/>
              <a:t> </a:t>
            </a:r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None/>
            </a:pPr>
            <a:endParaRPr lang="en-US" sz="2400" smtClean="0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9100" y="2238375"/>
            <a:ext cx="1651000" cy="2151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43016" name="Picture 8" descr="NEC2011Hand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75" y="2238375"/>
            <a:ext cx="1666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4025" y="5080000"/>
            <a:ext cx="2303463" cy="885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1884363" y="4927600"/>
            <a:ext cx="2265362" cy="1069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RF exposure limits to the human body are covered by ANSI, not by the NEC.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EA77692-8C17-43EF-9320-C0B14E100E06}" type="slidenum">
              <a:rPr lang="en-US" sz="1400">
                <a:latin typeface="Times New Roman" pitchFamily="18" charset="0"/>
              </a:rPr>
              <a:pPr algn="r"/>
              <a:t>19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5575" y="587375"/>
            <a:ext cx="8642350" cy="498475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rgbClr val="FFFFFF"/>
                </a:solidFill>
              </a:rPr>
              <a:t>Electrical and RF Safety</a:t>
            </a:r>
            <a:endParaRPr lang="en-U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" y="1508125"/>
            <a:ext cx="8950325" cy="4833938"/>
          </a:xfrm>
        </p:spPr>
        <p:txBody>
          <a:bodyPr/>
          <a:lstStyle/>
          <a:p>
            <a:pPr eaLnBrk="1" hangingPunct="1">
              <a:lnSpc>
                <a:spcPts val="2200"/>
              </a:lnSpc>
              <a:buFont typeface="Wingdings" pitchFamily="2" charset="2"/>
              <a:buChar char="Ø"/>
              <a:defRPr/>
            </a:pPr>
            <a:r>
              <a:rPr lang="en-US" dirty="0" smtClean="0"/>
              <a:t>For an emergency generator installation, </a:t>
            </a:r>
            <a:r>
              <a:rPr lang="en-US" b="1" dirty="0" smtClean="0"/>
              <a:t>the generator should be located in a well ventilated area</a:t>
            </a:r>
            <a:r>
              <a:rPr lang="en-US" dirty="0" smtClean="0"/>
              <a:t>. </a:t>
            </a:r>
            <a:r>
              <a:rPr lang="en-US" sz="1000" dirty="0" smtClean="0"/>
              <a:t>(G0B15)</a:t>
            </a:r>
            <a:r>
              <a:rPr lang="en-US" dirty="0" smtClean="0"/>
              <a:t> </a:t>
            </a:r>
          </a:p>
          <a:p>
            <a:pPr lvl="2" eaLnBrk="1" hangingPunct="1">
              <a:lnSpc>
                <a:spcPts val="2200"/>
              </a:lnSpc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Gasoline-powered generators may emit exhaust gases that could be hazardous.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  <a:defRPr/>
            </a:pPr>
            <a:endParaRPr lang="en-US" dirty="0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  <a:defRPr/>
            </a:pPr>
            <a:endParaRPr lang="en-US" dirty="0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  <a:defRPr/>
            </a:pPr>
            <a:endParaRPr lang="en-US" dirty="0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  <a:defRPr/>
            </a:pPr>
            <a:endParaRPr lang="en-US" dirty="0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  <a:defRPr/>
            </a:pPr>
            <a:endParaRPr lang="en-US" dirty="0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  <a:defRPr/>
            </a:pPr>
            <a:endParaRPr lang="en-US" dirty="0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  <a:defRPr/>
            </a:pPr>
            <a:r>
              <a:rPr lang="en-US" b="1" dirty="0" smtClean="0"/>
              <a:t>When being charged, </a:t>
            </a:r>
            <a:r>
              <a:rPr lang="en-US" dirty="0" smtClean="0"/>
              <a:t>a lead acid storage battery may give off explosive hydrogen gas. </a:t>
            </a:r>
            <a:r>
              <a:rPr lang="en-US" sz="1050" dirty="0" smtClean="0"/>
              <a:t>(G0B16) </a:t>
            </a:r>
          </a:p>
          <a:p>
            <a:pPr eaLnBrk="1" hangingPunct="1">
              <a:lnSpc>
                <a:spcPts val="22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4088" y="2506663"/>
            <a:ext cx="3571875" cy="2232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0486" name="Picture 2" descr="C:\Users\Bytheway\Desktop\GeneratorOutSi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138" y="2506663"/>
            <a:ext cx="35147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3" descr="C:\Users\Bytheway\Desktop\LeadAcidBatteri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6738" y="5233988"/>
            <a:ext cx="18383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2BB2B8-51A4-446A-AC8F-7A90DDFB27C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39763"/>
          </a:xfrm>
        </p:spPr>
        <p:txBody>
          <a:bodyPr/>
          <a:lstStyle/>
          <a:p>
            <a:pPr algn="ctr" eaLnBrk="1" hangingPunct="1"/>
            <a:r>
              <a:rPr lang="en-US" b="1" smtClean="0"/>
              <a:t>General Class  Element 3 Course Presentation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8100" y="1585913"/>
            <a:ext cx="5683250" cy="40846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800" b="1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 b="1" smtClean="0"/>
              <a:t>ELEMENT 3 SUB-ELEMENTS</a:t>
            </a:r>
          </a:p>
          <a:p>
            <a:pPr eaLnBrk="1" hangingPunct="1">
              <a:lnSpc>
                <a:spcPct val="80000"/>
              </a:lnSpc>
            </a:pPr>
            <a:endParaRPr lang="en-US" sz="1800" b="1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G1 – Commission’s Rules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G2 – Operating Procedures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G3 – Radio Wave Propagation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G4 – Amateur Radio Practices</a:t>
            </a:r>
            <a:r>
              <a:rPr lang="en-US" sz="2400" b="1" smtClean="0">
                <a:solidFill>
                  <a:srgbClr val="FF0000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G5 – Electrical Principles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G6 – Circuit Components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G7 – Practical Circuits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G8 – Signals and Emissions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G9 – Antennas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FF0000"/>
                </a:solidFill>
              </a:rPr>
              <a:t>G0 – Electrical and RF Safety</a:t>
            </a:r>
            <a:endParaRPr lang="en-US" sz="24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0FB7F3C-4FDD-44E7-AB19-B97D89AAE6BC}" type="slidenum">
              <a:rPr lang="en-US" sz="1400">
                <a:latin typeface="Times New Roman" pitchFamily="18" charset="0"/>
              </a:rPr>
              <a:pPr algn="r"/>
              <a:t>3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5575" y="587375"/>
            <a:ext cx="8642350" cy="498475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smtClean="0"/>
              <a:t>Electrical and RF Safety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08125"/>
            <a:ext cx="8874125" cy="52244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One way that RF energy can affect human body tissue is that </a:t>
            </a:r>
            <a:r>
              <a:rPr lang="en-US" b="1" smtClean="0"/>
              <a:t>it heats body tissue</a:t>
            </a:r>
            <a:r>
              <a:rPr lang="en-US" smtClean="0"/>
              <a:t>. </a:t>
            </a:r>
            <a:r>
              <a:rPr lang="en-US" sz="1000" smtClean="0"/>
              <a:t>(G0A01)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r>
              <a:rPr lang="en-US" smtClean="0"/>
              <a:t>The following properties are important in estimating whether an RF signal exceeds the maximum permissible exposure (MPE)</a:t>
            </a:r>
            <a:r>
              <a:rPr lang="en-US" smtClean="0">
                <a:sym typeface="Wingdings" pitchFamily="2" charset="2"/>
              </a:rPr>
              <a:t> </a:t>
            </a:r>
            <a:r>
              <a:rPr lang="en-US" sz="1000" smtClean="0">
                <a:sym typeface="Wingdings" pitchFamily="2" charset="2"/>
              </a:rPr>
              <a:t>(G0A02)</a:t>
            </a:r>
          </a:p>
          <a:p>
            <a:pPr lvl="3" eaLnBrk="1" hangingPunct="1">
              <a:lnSpc>
                <a:spcPts val="2200"/>
              </a:lnSpc>
              <a:buFont typeface="Wingdings" pitchFamily="2" charset="2"/>
              <a:buChar char="§"/>
            </a:pPr>
            <a:r>
              <a:rPr lang="en-US" smtClean="0"/>
              <a:t>Its duty cycle</a:t>
            </a:r>
          </a:p>
          <a:p>
            <a:pPr lvl="3" eaLnBrk="1" hangingPunct="1">
              <a:lnSpc>
                <a:spcPts val="2200"/>
              </a:lnSpc>
              <a:buFont typeface="Wingdings" pitchFamily="2" charset="2"/>
              <a:buChar char="§"/>
            </a:pPr>
            <a:r>
              <a:rPr lang="en-US" smtClean="0"/>
              <a:t>Its frequency</a:t>
            </a:r>
          </a:p>
          <a:p>
            <a:pPr lvl="3" eaLnBrk="1" hangingPunct="1">
              <a:lnSpc>
                <a:spcPts val="2200"/>
              </a:lnSpc>
              <a:buFont typeface="Wingdings" pitchFamily="2" charset="2"/>
              <a:buChar char="§"/>
            </a:pPr>
            <a:r>
              <a:rPr lang="en-US" smtClean="0"/>
              <a:t>Its power density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35857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9013" y="2046288"/>
            <a:ext cx="2466975" cy="1847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2921000" y="2054225"/>
            <a:ext cx="3071813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1"/>
                </a:solidFill>
                <a:latin typeface="Rockwell" pitchFamily="18" charset="0"/>
              </a:rPr>
              <a:t>Never stand in front of a microwave feedhorn antenna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2498725" y="3341688"/>
            <a:ext cx="3494088" cy="54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lnSpc>
                <a:spcPts val="1800"/>
              </a:lnSpc>
              <a:spcBef>
                <a:spcPct val="50000"/>
              </a:spcBef>
            </a:pPr>
            <a:r>
              <a:rPr lang="en-US" sz="1600">
                <a:solidFill>
                  <a:schemeClr val="accent1"/>
                </a:solidFill>
                <a:latin typeface="Rockwell" pitchFamily="18" charset="0"/>
              </a:rPr>
              <a:t>On transmit, it radiates a highly concentrated beam of RF energy</a:t>
            </a:r>
            <a:r>
              <a:rPr lang="en-US"/>
              <a:t> </a:t>
            </a:r>
          </a:p>
        </p:txBody>
      </p:sp>
      <p:pic>
        <p:nvPicPr>
          <p:cNvPr id="8" name="Picture 4" descr="M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5550" y="4865688"/>
            <a:ext cx="5378450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85763" y="5926138"/>
            <a:ext cx="31877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All of these choices are correct.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8" grpId="0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824AEE1-7B27-4D0C-B762-12CAACD87071}" type="slidenum">
              <a:rPr lang="en-US" sz="1400">
                <a:latin typeface="Times New Roman" pitchFamily="18" charset="0"/>
              </a:rPr>
              <a:pPr algn="r"/>
              <a:t>4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5575" y="587375"/>
            <a:ext cx="8642350" cy="498475"/>
          </a:xfrm>
        </p:spPr>
        <p:txBody>
          <a:bodyPr/>
          <a:lstStyle/>
          <a:p>
            <a:pPr algn="ctr" eaLnBrk="1" hangingPunct="1"/>
            <a:r>
              <a:rPr lang="en-US" sz="3600" b="1" smtClean="0"/>
              <a:t>Electrical and RF Safety</a:t>
            </a:r>
            <a:endParaRPr lang="en-US" sz="360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70025"/>
            <a:ext cx="8758238" cy="4833938"/>
          </a:xfrm>
        </p:spPr>
        <p:txBody>
          <a:bodyPr/>
          <a:lstStyle/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r>
              <a:rPr lang="en-US" smtClean="0"/>
              <a:t>You can determine that your station complies with FCC RF exposure regulations:</a:t>
            </a:r>
            <a:r>
              <a:rPr lang="en-US" sz="2400" smtClean="0"/>
              <a:t> </a:t>
            </a:r>
            <a:r>
              <a:rPr lang="en-US" sz="1000" smtClean="0"/>
              <a:t>(G0A03)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smtClean="0">
                <a:solidFill>
                  <a:srgbClr val="FF0000"/>
                </a:solidFill>
              </a:rPr>
              <a:t>By calculation based on FCC OET Bulletin 65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smtClean="0">
                <a:solidFill>
                  <a:srgbClr val="FF0000"/>
                </a:solidFill>
              </a:rPr>
              <a:t>By calculation based on computer modeling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smtClean="0">
                <a:solidFill>
                  <a:srgbClr val="FF0000"/>
                </a:solidFill>
              </a:rPr>
              <a:t>By measurement of field strength using calibrated equipment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"Time averaging" in reference to RF radiation exposure means the total RF exposure averaged over a certain time. </a:t>
            </a:r>
            <a:r>
              <a:rPr lang="en-US" sz="1000" smtClean="0"/>
              <a:t>(G0A04)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400" smtClean="0"/>
          </a:p>
          <a:p>
            <a:pPr lvl="1" eaLnBrk="1" hangingPunct="1">
              <a:buFont typeface="Wingdings" pitchFamily="2" charset="2"/>
              <a:buChar char="Ø"/>
            </a:pPr>
            <a:endParaRPr lang="en-US" sz="2400" smtClean="0"/>
          </a:p>
          <a:p>
            <a:pPr lvl="1" eaLnBrk="1" hangingPunct="1">
              <a:buFont typeface="Wingdings" pitchFamily="2" charset="2"/>
              <a:buChar char="Ø"/>
            </a:pPr>
            <a:endParaRPr lang="en-US" sz="2400" smtClean="0"/>
          </a:p>
          <a:p>
            <a:pPr lvl="1" eaLnBrk="1" hangingPunct="1">
              <a:buFont typeface="Wingdings" pitchFamily="2" charset="2"/>
              <a:buChar char="Ø"/>
            </a:pPr>
            <a:endParaRPr lang="en-US" sz="2400" smtClean="0"/>
          </a:p>
        </p:txBody>
      </p:sp>
      <p:pic>
        <p:nvPicPr>
          <p:cNvPr id="21509" name="Picture 5" descr="pg 181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113" y="3813175"/>
            <a:ext cx="675957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384300" y="5772150"/>
            <a:ext cx="64135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1"/>
                </a:solidFill>
                <a:latin typeface="Rockwell" pitchFamily="18" charset="0"/>
              </a:rPr>
              <a:t>The general equation for time averaging exposure equivalence is:</a:t>
            </a:r>
            <a:endParaRPr lang="en-US" sz="1600" b="1" baseline="-25000">
              <a:solidFill>
                <a:schemeClr val="accent1"/>
              </a:solidFill>
              <a:latin typeface="Rockwell" pitchFamily="18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189288" y="6116638"/>
            <a:ext cx="27654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1"/>
                </a:solidFill>
                <a:latin typeface="Rockwell" pitchFamily="18" charset="0"/>
              </a:rPr>
              <a:t>S</a:t>
            </a:r>
            <a:r>
              <a:rPr lang="en-US" sz="2000" baseline="-25000">
                <a:solidFill>
                  <a:schemeClr val="accent1"/>
                </a:solidFill>
                <a:latin typeface="Rockwell" pitchFamily="18" charset="0"/>
              </a:rPr>
              <a:t>exp</a:t>
            </a:r>
            <a:r>
              <a:rPr lang="en-US" sz="2000">
                <a:solidFill>
                  <a:schemeClr val="accent1"/>
                </a:solidFill>
                <a:latin typeface="Rockwell" pitchFamily="18" charset="0"/>
              </a:rPr>
              <a:t> </a:t>
            </a:r>
            <a:r>
              <a:rPr lang="en-US" sz="2400">
                <a:solidFill>
                  <a:schemeClr val="accent1"/>
                </a:solidFill>
                <a:latin typeface="Rockwell" pitchFamily="18" charset="0"/>
              </a:rPr>
              <a:t>t</a:t>
            </a:r>
            <a:r>
              <a:rPr lang="en-US" sz="2000" baseline="-25000">
                <a:solidFill>
                  <a:schemeClr val="accent1"/>
                </a:solidFill>
                <a:latin typeface="Rockwell" pitchFamily="18" charset="0"/>
              </a:rPr>
              <a:t>exp</a:t>
            </a:r>
            <a:r>
              <a:rPr lang="en-US" sz="2000">
                <a:solidFill>
                  <a:schemeClr val="accent1"/>
                </a:solidFill>
                <a:latin typeface="Rockwell" pitchFamily="18" charset="0"/>
              </a:rPr>
              <a:t> =  </a:t>
            </a:r>
            <a:r>
              <a:rPr lang="en-US" sz="2400">
                <a:solidFill>
                  <a:schemeClr val="accent1"/>
                </a:solidFill>
                <a:latin typeface="Rockwell" pitchFamily="18" charset="0"/>
              </a:rPr>
              <a:t>S</a:t>
            </a:r>
            <a:r>
              <a:rPr lang="en-US" sz="2000" baseline="-25000">
                <a:solidFill>
                  <a:schemeClr val="accent1"/>
                </a:solidFill>
                <a:latin typeface="Rockwell" pitchFamily="18" charset="0"/>
              </a:rPr>
              <a:t>limit</a:t>
            </a:r>
            <a:r>
              <a:rPr lang="en-US" sz="2000">
                <a:solidFill>
                  <a:schemeClr val="accent1"/>
                </a:solidFill>
                <a:latin typeface="Rockwell" pitchFamily="18" charset="0"/>
              </a:rPr>
              <a:t> </a:t>
            </a:r>
            <a:r>
              <a:rPr lang="en-US" sz="2400">
                <a:solidFill>
                  <a:schemeClr val="accent1"/>
                </a:solidFill>
                <a:latin typeface="Rockwell" pitchFamily="18" charset="0"/>
              </a:rPr>
              <a:t>t</a:t>
            </a:r>
            <a:r>
              <a:rPr lang="en-US" sz="2000" baseline="-25000">
                <a:solidFill>
                  <a:schemeClr val="accent1"/>
                </a:solidFill>
                <a:latin typeface="Rockwell" pitchFamily="18" charset="0"/>
              </a:rPr>
              <a:t>avg</a:t>
            </a:r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646738" y="2008188"/>
            <a:ext cx="3341687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All of these choices are correct.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" presetClass="emph" presetSubtype="1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2" grpId="0"/>
      <p:bldP spid="21512" grpId="1"/>
      <p:bldP spid="2151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58318B0-4B50-4630-873D-4FC90BAB80D2}" type="slidenum">
              <a:rPr lang="en-US" sz="1400">
                <a:latin typeface="Times New Roman" pitchFamily="18" charset="0"/>
              </a:rPr>
              <a:pPr algn="r"/>
              <a:t>5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5575" y="587375"/>
            <a:ext cx="8642350" cy="498475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rgbClr val="FFFFFF"/>
                </a:solidFill>
              </a:rPr>
              <a:t>Electrical and RF Safety</a:t>
            </a:r>
            <a:endParaRPr lang="en-U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70025"/>
            <a:ext cx="8758238" cy="48339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If an evaluation of your station shows RF energy radiated from your station exceeds permissible limits you must take action to prevent human exposure to the excessive RF fields. </a:t>
            </a:r>
            <a:r>
              <a:rPr lang="en-US" sz="1000" smtClean="0"/>
              <a:t>(G0A05) (G0A06 – Deleted by QPC)</a:t>
            </a:r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r>
              <a:rPr lang="en-US" smtClean="0"/>
              <a:t>When evaluating RF exposure, </a:t>
            </a:r>
            <a:r>
              <a:rPr lang="en-US" b="1" smtClean="0"/>
              <a:t>a lower transmitter duty cycle permits greater short-term exposure levels</a:t>
            </a:r>
            <a:r>
              <a:rPr lang="en-US" smtClean="0"/>
              <a:t>. </a:t>
            </a:r>
            <a:r>
              <a:rPr lang="en-US" sz="1000" smtClean="0"/>
              <a:t>(G0A07)</a:t>
            </a:r>
            <a:r>
              <a:rPr lang="en-US" smtClean="0"/>
              <a:t> </a:t>
            </a:r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b="1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b="1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b="1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b="1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b="1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r>
              <a:rPr lang="en-US" smtClean="0"/>
              <a:t>An amateur operator must </a:t>
            </a:r>
            <a:r>
              <a:rPr lang="en-US" b="1" smtClean="0"/>
              <a:t>perform a routine RF exposure evaluation</a:t>
            </a:r>
            <a:r>
              <a:rPr lang="en-US" smtClean="0"/>
              <a:t> to ensure compliance with RF safety regulations when transmitter power exceeds levels specified in part 97.13.</a:t>
            </a:r>
            <a:r>
              <a:rPr lang="en-US" sz="2400" smtClean="0"/>
              <a:t> </a:t>
            </a:r>
            <a:r>
              <a:rPr lang="en-US" sz="1000" smtClean="0"/>
              <a:t>(G0A08)</a:t>
            </a:r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None/>
            </a:pPr>
            <a:endParaRPr lang="en-US" sz="2400" smtClean="0"/>
          </a:p>
        </p:txBody>
      </p:sp>
      <p:pic>
        <p:nvPicPr>
          <p:cNvPr id="9" name="Picture 8" descr="pg 181-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2838" y="3582988"/>
            <a:ext cx="4032250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453188" y="5010150"/>
            <a:ext cx="1420812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  <a:latin typeface="Rockwell" pitchFamily="18" charset="0"/>
              </a:rPr>
              <a:t>Duty Cycle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2BCF597-9F0F-4AA4-AF78-9913E6610564}" type="slidenum">
              <a:rPr lang="en-US" sz="1400">
                <a:latin typeface="Times New Roman" pitchFamily="18" charset="0"/>
              </a:rPr>
              <a:pPr algn="r"/>
              <a:t>6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5575" y="587375"/>
            <a:ext cx="8642350" cy="498475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rgbClr val="FFFFFF"/>
                </a:solidFill>
              </a:rPr>
              <a:t>Electrical and RF Safety</a:t>
            </a:r>
            <a:endParaRPr lang="en-U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70025"/>
            <a:ext cx="8758238" cy="4833938"/>
          </a:xfrm>
        </p:spPr>
        <p:txBody>
          <a:bodyPr/>
          <a:lstStyle/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r>
              <a:rPr lang="en-US" b="1" smtClean="0"/>
              <a:t>A calibrated field-strength meter with a calibrated antenna </a:t>
            </a:r>
            <a:r>
              <a:rPr lang="en-US" smtClean="0"/>
              <a:t>can be used to accurately measure an RF field. </a:t>
            </a:r>
            <a:r>
              <a:rPr lang="en-US" sz="1000" smtClean="0"/>
              <a:t>(G0A09)</a:t>
            </a:r>
            <a:r>
              <a:rPr lang="en-US" smtClean="0"/>
              <a:t> </a:t>
            </a:r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None/>
            </a:pPr>
            <a:endParaRPr lang="en-US" sz="2400" smtClean="0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738" y="2162175"/>
            <a:ext cx="1924050" cy="2371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298575" y="4533900"/>
            <a:ext cx="24193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Rockwell" pitchFamily="18" charset="0"/>
              </a:rPr>
              <a:t>Jerrod Model 704B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999038" y="4541838"/>
            <a:ext cx="2803525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Rockwell" pitchFamily="18" charset="0"/>
              </a:rPr>
              <a:t>Electro-metrics em-7530</a:t>
            </a:r>
          </a:p>
        </p:txBody>
      </p:sp>
      <p:pic>
        <p:nvPicPr>
          <p:cNvPr id="45067" name="Picture 11" descr="FieldStrengthMe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75" y="2206625"/>
            <a:ext cx="384175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675" y="5195888"/>
            <a:ext cx="3181350" cy="1438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8202" name="TextBox 1"/>
          <p:cNvSpPr txBox="1">
            <a:spLocks noChangeArrowheads="1"/>
          </p:cNvSpPr>
          <p:nvPr/>
        </p:nvSpPr>
        <p:spPr bwMode="auto">
          <a:xfrm>
            <a:off x="5608638" y="6027738"/>
            <a:ext cx="28432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Homebrew by KA7OEI of Utah Amateur Radio Club</a:t>
            </a:r>
          </a:p>
        </p:txBody>
      </p:sp>
      <p:pic>
        <p:nvPicPr>
          <p:cNvPr id="82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3463" y="5195888"/>
            <a:ext cx="1482725" cy="14303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5E62689-93A3-4B2A-A2D1-F2B6CB71FAE4}" type="slidenum">
              <a:rPr lang="en-US" sz="1400">
                <a:latin typeface="Times New Roman" pitchFamily="18" charset="0"/>
              </a:rPr>
              <a:pPr algn="r"/>
              <a:t>7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5575" y="587375"/>
            <a:ext cx="8642350" cy="498475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rgbClr val="FFFFFF"/>
                </a:solidFill>
              </a:rPr>
              <a:t>Electrical and RF Safety</a:t>
            </a:r>
            <a:endParaRPr lang="en-U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70025"/>
            <a:ext cx="5724525" cy="5387975"/>
          </a:xfrm>
        </p:spPr>
        <p:txBody>
          <a:bodyPr/>
          <a:lstStyle/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r>
              <a:rPr lang="en-US" smtClean="0"/>
              <a:t>If an evaluation shows that a neighbor might receive more than the allowable limit of RF exposure from the main lobe of a directional antenna, </a:t>
            </a:r>
            <a:r>
              <a:rPr lang="en-US" b="1" smtClean="0"/>
              <a:t>take precautions to ensure that the antenna cannot be pointed in their direction</a:t>
            </a:r>
            <a:r>
              <a:rPr lang="en-US" smtClean="0"/>
              <a:t>.</a:t>
            </a:r>
            <a:r>
              <a:rPr lang="en-US" sz="1400" smtClean="0"/>
              <a:t> </a:t>
            </a:r>
            <a:r>
              <a:rPr lang="en-US" sz="1000" smtClean="0"/>
              <a:t>(G0A10) </a:t>
            </a:r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z="1200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r>
              <a:rPr lang="en-US" smtClean="0"/>
              <a:t>If you install an indoor transmitting antenna, </a:t>
            </a:r>
            <a:r>
              <a:rPr lang="en-US" b="1" smtClean="0"/>
              <a:t>make sure that MPE limits are not exceeded in occupied areas</a:t>
            </a:r>
            <a:r>
              <a:rPr lang="en-US" smtClean="0"/>
              <a:t>.</a:t>
            </a:r>
            <a:r>
              <a:rPr lang="en-US" sz="1000" smtClean="0"/>
              <a:t> (G0A11</a:t>
            </a:r>
            <a:r>
              <a:rPr lang="en-US" sz="800" smtClean="0"/>
              <a:t>)</a:t>
            </a:r>
            <a:r>
              <a:rPr lang="en-US" sz="1200" smtClean="0"/>
              <a:t> </a:t>
            </a:r>
            <a:endParaRPr lang="en-US" sz="1400" smtClean="0"/>
          </a:p>
          <a:p>
            <a:pPr marL="342900" lvl="2" indent="-342900" eaLnBrk="1" hangingPunct="1">
              <a:lnSpc>
                <a:spcPts val="2200"/>
              </a:lnSpc>
              <a:buFontTx/>
              <a:buNone/>
            </a:pPr>
            <a:r>
              <a:rPr lang="en-US" sz="1200" smtClean="0"/>
              <a:t>		</a:t>
            </a:r>
            <a:r>
              <a:rPr lang="en-US" smtClean="0">
                <a:solidFill>
                  <a:schemeClr val="accent1"/>
                </a:solidFill>
              </a:rPr>
              <a:t>MPE = Maximum Permissible Exposure</a:t>
            </a: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b="1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r>
              <a:rPr lang="en-US" b="1" smtClean="0"/>
              <a:t>Turn off the transmitter and disconnect the feed line </a:t>
            </a:r>
            <a:r>
              <a:rPr lang="en-US" smtClean="0"/>
              <a:t>whenever you make adjustments or repairs to an antenna. </a:t>
            </a:r>
            <a:r>
              <a:rPr lang="en-US" sz="1000" smtClean="0"/>
              <a:t>(G0A12)</a:t>
            </a:r>
          </a:p>
          <a:p>
            <a:pPr eaLnBrk="1" hangingPunct="1">
              <a:lnSpc>
                <a:spcPts val="2200"/>
              </a:lnSpc>
              <a:buFont typeface="Wingdings" pitchFamily="2" charset="2"/>
              <a:buNone/>
            </a:pPr>
            <a:endParaRPr lang="en-US" sz="1200" smtClean="0"/>
          </a:p>
        </p:txBody>
      </p:sp>
      <p:pic>
        <p:nvPicPr>
          <p:cNvPr id="4106244" name="Picture 4" descr="Fig 8-10 Reduce Expos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447800"/>
            <a:ext cx="3429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78A79E2-C756-42DC-8954-D35A9FCC0460}" type="slidenum">
              <a:rPr lang="en-US" sz="1400">
                <a:latin typeface="Times New Roman" pitchFamily="18" charset="0"/>
              </a:rPr>
              <a:pPr algn="r"/>
              <a:t>8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5575" y="587375"/>
            <a:ext cx="8642350" cy="498475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rgbClr val="FFFFFF"/>
                </a:solidFill>
              </a:rPr>
              <a:t>Electrical and RF Safety</a:t>
            </a:r>
            <a:endParaRPr lang="en-U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70025"/>
            <a:ext cx="9026525" cy="5387975"/>
          </a:xfrm>
        </p:spPr>
        <p:txBody>
          <a:bodyPr/>
          <a:lstStyle/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r>
              <a:rPr lang="en-US" smtClean="0"/>
              <a:t>When installing a ground-mounted antenna, </a:t>
            </a:r>
            <a:r>
              <a:rPr lang="en-US" b="1" smtClean="0"/>
              <a:t>it should be installed so no one can be exposed to RF radiation in excess of maximum permissible limits</a:t>
            </a:r>
            <a:r>
              <a:rPr lang="en-US" smtClean="0"/>
              <a:t>.</a:t>
            </a:r>
            <a:r>
              <a:rPr lang="en-US" sz="1000" smtClean="0"/>
              <a:t> (G0A13) </a:t>
            </a:r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z="1000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z="1000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z="1000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z="1000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z="1000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z="1000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z="1000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None/>
            </a:pPr>
            <a:endParaRPr lang="en-US" sz="1200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None/>
            </a:pPr>
            <a:endParaRPr lang="en-US" sz="1200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r>
              <a:rPr lang="en-US" b="1" smtClean="0"/>
              <a:t>Only the hot wires </a:t>
            </a:r>
            <a:r>
              <a:rPr lang="en-US" smtClean="0"/>
              <a:t>in a four-conductor line cord should be attached to fuses or circuit breakers in a device operated from a 240-VAC single-phase source. </a:t>
            </a:r>
            <a:r>
              <a:rPr lang="en-US" sz="1000" smtClean="0"/>
              <a:t>(G0B01)</a:t>
            </a:r>
          </a:p>
          <a:p>
            <a:pPr eaLnBrk="1" hangingPunct="1">
              <a:lnSpc>
                <a:spcPts val="2200"/>
              </a:lnSpc>
              <a:buFont typeface="Wingdings" pitchFamily="2" charset="2"/>
              <a:buNone/>
            </a:pPr>
            <a:endParaRPr lang="en-US" sz="1200" smtClean="0"/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0288" y="2200275"/>
            <a:ext cx="3233737" cy="2392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416175" y="3236913"/>
            <a:ext cx="2419350" cy="1368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Rockwell" pitchFamily="18" charset="0"/>
              </a:rPr>
              <a:t>Notice wood safety fence.</a:t>
            </a:r>
          </a:p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Rockwell" pitchFamily="18" charset="0"/>
              </a:rPr>
              <a:t>  </a:t>
            </a:r>
          </a:p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Rockwell" pitchFamily="18" charset="0"/>
              </a:rPr>
              <a:t>Keep a safe distance away from antenna during all transmissions.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0D273B5-E5AD-48F0-A853-D43516E714A8}" type="slidenum">
              <a:rPr lang="en-US" sz="1400">
                <a:latin typeface="Times New Roman" pitchFamily="18" charset="0"/>
              </a:rPr>
              <a:pPr algn="r"/>
              <a:t>9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5575" y="587375"/>
            <a:ext cx="8642350" cy="498475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rgbClr val="FFFFFF"/>
                </a:solidFill>
              </a:rPr>
              <a:t>Electrical and RF Safety</a:t>
            </a:r>
            <a:endParaRPr lang="en-U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70025"/>
            <a:ext cx="5454650" cy="4833938"/>
          </a:xfrm>
        </p:spPr>
        <p:txBody>
          <a:bodyPr/>
          <a:lstStyle/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b="1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r>
              <a:rPr lang="en-US" smtClean="0"/>
              <a:t>According to the code, </a:t>
            </a:r>
            <a:r>
              <a:rPr lang="en-US" b="1" smtClean="0"/>
              <a:t>AWG number 12 </a:t>
            </a:r>
            <a:r>
              <a:rPr lang="en-US" smtClean="0"/>
              <a:t>is the minimum wire size that may be safely used for a circuit that draws up to </a:t>
            </a:r>
            <a:r>
              <a:rPr lang="en-US" b="1" smtClean="0"/>
              <a:t>20 amperes</a:t>
            </a:r>
            <a:r>
              <a:rPr lang="en-US" smtClean="0"/>
              <a:t> of continuous current. </a:t>
            </a:r>
            <a:r>
              <a:rPr lang="en-US" sz="1000" smtClean="0"/>
              <a:t>(G0B02)</a:t>
            </a:r>
            <a:r>
              <a:rPr lang="en-US" smtClean="0"/>
              <a:t> </a:t>
            </a:r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ts val="2200"/>
              </a:lnSpc>
              <a:buFont typeface="Wingdings" pitchFamily="2" charset="2"/>
              <a:buChar char="Ø"/>
            </a:pPr>
            <a:r>
              <a:rPr lang="en-US" b="1" smtClean="0"/>
              <a:t>15 amperes </a:t>
            </a:r>
            <a:r>
              <a:rPr lang="en-US" smtClean="0"/>
              <a:t>is the size of fuse or circuit breaker that would be appropriate to use with a circuit that uses </a:t>
            </a:r>
            <a:r>
              <a:rPr lang="en-US" b="1" smtClean="0"/>
              <a:t>AWG number 14</a:t>
            </a:r>
            <a:r>
              <a:rPr lang="en-US" smtClean="0"/>
              <a:t> wiring. </a:t>
            </a:r>
            <a:r>
              <a:rPr lang="en-US" sz="1000" smtClean="0"/>
              <a:t>(G0B03)</a:t>
            </a:r>
            <a:endParaRPr lang="en-US" sz="2400" smtClean="0"/>
          </a:p>
        </p:txBody>
      </p:sp>
      <p:pic>
        <p:nvPicPr>
          <p:cNvPr id="38919" name="Picture 7" descr="WireGage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2438" y="1739900"/>
            <a:ext cx="3611562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9" name="Line 25"/>
          <p:cNvSpPr>
            <a:spLocks noChangeShapeType="1"/>
          </p:cNvSpPr>
          <p:nvPr/>
        </p:nvSpPr>
        <p:spPr bwMode="auto">
          <a:xfrm>
            <a:off x="3151188" y="2122488"/>
            <a:ext cx="2151062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5302250" y="2122488"/>
            <a:ext cx="0" cy="1038225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>
            <a:off x="5302250" y="3160713"/>
            <a:ext cx="306388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>
            <a:off x="461963" y="2968625"/>
            <a:ext cx="1382712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1844675" y="2968625"/>
            <a:ext cx="0" cy="498475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1844675" y="3467100"/>
            <a:ext cx="5146675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 flipV="1">
            <a:off x="6991350" y="3236913"/>
            <a:ext cx="0" cy="230187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501650" y="4351338"/>
            <a:ext cx="1382713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 flipV="1">
            <a:off x="1884363" y="3929063"/>
            <a:ext cx="0" cy="422275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1884363" y="3929063"/>
            <a:ext cx="4492625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>
            <a:off x="3073400" y="4887913"/>
            <a:ext cx="2266950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310" name="Line 46"/>
          <p:cNvSpPr>
            <a:spLocks noChangeShapeType="1"/>
          </p:cNvSpPr>
          <p:nvPr/>
        </p:nvSpPr>
        <p:spPr bwMode="auto">
          <a:xfrm flipV="1">
            <a:off x="5340350" y="2392363"/>
            <a:ext cx="0" cy="249555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311" name="Line 47"/>
          <p:cNvSpPr>
            <a:spLocks noChangeShapeType="1"/>
          </p:cNvSpPr>
          <p:nvPr/>
        </p:nvSpPr>
        <p:spPr bwMode="auto">
          <a:xfrm>
            <a:off x="5340350" y="2392363"/>
            <a:ext cx="268288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312" name="Line 48"/>
          <p:cNvSpPr>
            <a:spLocks noChangeShapeType="1"/>
          </p:cNvSpPr>
          <p:nvPr/>
        </p:nvSpPr>
        <p:spPr bwMode="auto">
          <a:xfrm flipV="1">
            <a:off x="6376988" y="2468563"/>
            <a:ext cx="460375" cy="14605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 animBg="1"/>
      <p:bldP spid="11289" grpId="1" animBg="1"/>
      <p:bldP spid="11292" grpId="0" animBg="1"/>
      <p:bldP spid="11292" grpId="1" animBg="1"/>
      <p:bldP spid="11293" grpId="0" animBg="1"/>
      <p:bldP spid="11293" grpId="1" animBg="1"/>
      <p:bldP spid="11294" grpId="0" animBg="1"/>
      <p:bldP spid="11294" grpId="1" animBg="1"/>
      <p:bldP spid="11295" grpId="0" animBg="1"/>
      <p:bldP spid="11295" grpId="1" animBg="1"/>
      <p:bldP spid="11298" grpId="0" animBg="1"/>
      <p:bldP spid="11298" grpId="1" animBg="1"/>
      <p:bldP spid="11299" grpId="0" animBg="1"/>
      <p:bldP spid="11299" grpId="1" animBg="1"/>
      <p:bldP spid="11300" grpId="0" animBg="1"/>
      <p:bldP spid="11301" grpId="0" animBg="1"/>
      <p:bldP spid="11302" grpId="0" animBg="1"/>
      <p:bldP spid="11304" grpId="0" animBg="1"/>
      <p:bldP spid="11310" grpId="0" animBg="1"/>
      <p:bldP spid="11311" grpId="0" animBg="1"/>
      <p:bldP spid="11312" grpId="0" animBg="1"/>
    </p:bldLst>
  </p:timing>
</p:sld>
</file>

<file path=ppt/theme/theme1.xml><?xml version="1.0" encoding="utf-8"?>
<a:theme xmlns:a="http://schemas.openxmlformats.org/drawingml/2006/main" name="Competition">
  <a:themeElements>
    <a:clrScheme name="Competition 1">
      <a:dk1>
        <a:srgbClr val="000066"/>
      </a:dk1>
      <a:lt1>
        <a:srgbClr val="FFFFFF"/>
      </a:lt1>
      <a:dk2>
        <a:srgbClr val="000066"/>
      </a:dk2>
      <a:lt2>
        <a:srgbClr val="5C1F00"/>
      </a:lt2>
      <a:accent1>
        <a:srgbClr val="FF1515"/>
      </a:accent1>
      <a:accent2>
        <a:srgbClr val="381AEA"/>
      </a:accent2>
      <a:accent3>
        <a:srgbClr val="FFFFFF"/>
      </a:accent3>
      <a:accent4>
        <a:srgbClr val="000056"/>
      </a:accent4>
      <a:accent5>
        <a:srgbClr val="FFAAAA"/>
      </a:accent5>
      <a:accent6>
        <a:srgbClr val="3216D4"/>
      </a:accent6>
      <a:hlink>
        <a:srgbClr val="FFFFFF"/>
      </a:hlink>
      <a:folHlink>
        <a:srgbClr val="00000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000066"/>
        </a:dk1>
        <a:lt1>
          <a:srgbClr val="FFFFFF"/>
        </a:lt1>
        <a:dk2>
          <a:srgbClr val="000066"/>
        </a:dk2>
        <a:lt2>
          <a:srgbClr val="5C1F00"/>
        </a:lt2>
        <a:accent1>
          <a:srgbClr val="FF1515"/>
        </a:accent1>
        <a:accent2>
          <a:srgbClr val="381AEA"/>
        </a:accent2>
        <a:accent3>
          <a:srgbClr val="FFFFFF"/>
        </a:accent3>
        <a:accent4>
          <a:srgbClr val="000056"/>
        </a:accent4>
        <a:accent5>
          <a:srgbClr val="FFAAAA"/>
        </a:accent5>
        <a:accent6>
          <a:srgbClr val="3216D4"/>
        </a:accent6>
        <a:hlink>
          <a:srgbClr val="FFFF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15307</TotalTime>
  <Words>1100</Words>
  <Application>Microsoft Office PowerPoint</Application>
  <PresentationFormat>On-screen Show (4:3)</PresentationFormat>
  <Paragraphs>232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Verdana</vt:lpstr>
      <vt:lpstr>Arial</vt:lpstr>
      <vt:lpstr>Rockwell</vt:lpstr>
      <vt:lpstr>Times New Roman</vt:lpstr>
      <vt:lpstr>Wingdings</vt:lpstr>
      <vt:lpstr>Competition</vt:lpstr>
      <vt:lpstr>General Licensing Class</vt:lpstr>
      <vt:lpstr>General Class  Element 3 Course Presentation</vt:lpstr>
      <vt:lpstr>Electrical and RF Safety</vt:lpstr>
      <vt:lpstr>Electrical and RF Safety</vt:lpstr>
      <vt:lpstr>Electrical and RF Safety</vt:lpstr>
      <vt:lpstr>Electrical and RF Safety</vt:lpstr>
      <vt:lpstr>Electrical and RF Safety</vt:lpstr>
      <vt:lpstr>Electrical and RF Safety</vt:lpstr>
      <vt:lpstr>Electrical and RF Safety</vt:lpstr>
      <vt:lpstr>Electrical and RF Safety</vt:lpstr>
      <vt:lpstr>Electrical and RF Safety</vt:lpstr>
      <vt:lpstr>RF &amp; Electrical Safety</vt:lpstr>
      <vt:lpstr>Electrical and RF Safety</vt:lpstr>
      <vt:lpstr>Electrical and RF Safety</vt:lpstr>
      <vt:lpstr>Electrical and RF Safety</vt:lpstr>
      <vt:lpstr>Electrical and RF Safety</vt:lpstr>
      <vt:lpstr>Electrical and RF Safety</vt:lpstr>
      <vt:lpstr>Electrical and RF Safety</vt:lpstr>
      <vt:lpstr>Electrical and RF Safety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Amateur Radio Technician Class Element 2 Course Presentation</dc:title>
  <dc:creator>K3DIO</dc:creator>
  <dc:description>http://www.K3DIO.Com</dc:description>
  <cp:lastModifiedBy>Michael</cp:lastModifiedBy>
  <cp:revision>429</cp:revision>
  <dcterms:created xsi:type="dcterms:W3CDTF">2006-06-22T17:50:50Z</dcterms:created>
  <dcterms:modified xsi:type="dcterms:W3CDTF">2012-12-13T12:45:56Z</dcterms:modified>
</cp:coreProperties>
</file>