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3" r:id="rId5"/>
    <p:sldId id="258" r:id="rId6"/>
    <p:sldId id="260" r:id="rId7"/>
    <p:sldId id="261" r:id="rId8"/>
    <p:sldId id="280" r:id="rId9"/>
    <p:sldId id="281" r:id="rId10"/>
    <p:sldId id="282" r:id="rId11"/>
    <p:sldId id="283" r:id="rId12"/>
    <p:sldId id="266" r:id="rId13"/>
    <p:sldId id="270" r:id="rId14"/>
    <p:sldId id="267" r:id="rId15"/>
    <p:sldId id="269" r:id="rId16"/>
    <p:sldId id="268" r:id="rId17"/>
    <p:sldId id="279" r:id="rId18"/>
    <p:sldId id="272" r:id="rId19"/>
    <p:sldId id="273" r:id="rId20"/>
    <p:sldId id="274" r:id="rId21"/>
    <p:sldId id="275" r:id="rId22"/>
    <p:sldId id="27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96"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CCBB3-63B2-41EF-AA20-5295A52D3FAE}" type="doc">
      <dgm:prSet loTypeId="urn:microsoft.com/office/officeart/2008/layout/BubblePictureList" loCatId="picture" qsTypeId="urn:microsoft.com/office/officeart/2005/8/quickstyle/simple1" qsCatId="simple" csTypeId="urn:microsoft.com/office/officeart/2005/8/colors/accent1_2" csCatId="accent1" phldr="1"/>
      <dgm:spPr/>
    </dgm:pt>
    <dgm:pt modelId="{4B86A902-BFEA-4759-A2DB-9374B7397C1A}">
      <dgm:prSet phldrT="[Text]"/>
      <dgm:spPr/>
      <dgm:t>
        <a:bodyPr/>
        <a:lstStyle/>
        <a:p>
          <a:pPr algn="l"/>
          <a:r>
            <a:rPr lang="en-US" i="1" dirty="0">
              <a:latin typeface="Arial Black" panose="020B0A04020102020204" pitchFamily="34" charset="0"/>
            </a:rPr>
            <a:t>Did You Know: The Salvation Army spends 82 cents of every $1.00 on direct services to  those in need.</a:t>
          </a:r>
        </a:p>
      </dgm:t>
    </dgm:pt>
    <dgm:pt modelId="{7ACB5C0C-7A84-42BC-84C0-61EE91822E5E}" type="parTrans" cxnId="{15F617E6-EA6A-4405-A27F-A519A67EB535}">
      <dgm:prSet/>
      <dgm:spPr/>
      <dgm:t>
        <a:bodyPr/>
        <a:lstStyle/>
        <a:p>
          <a:endParaRPr lang="en-US"/>
        </a:p>
      </dgm:t>
    </dgm:pt>
    <dgm:pt modelId="{2EB4B965-804E-4E58-94C4-52734D5775B6}" type="sibTrans" cxnId="{15F617E6-EA6A-4405-A27F-A519A67EB53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C6E6E4AB-5DBF-4DAC-9B8D-EF6B5F8956D7}" type="pres">
      <dgm:prSet presAssocID="{B6BCCBB3-63B2-41EF-AA20-5295A52D3FAE}" presName="Name0" presStyleCnt="0">
        <dgm:presLayoutVars>
          <dgm:chMax val="8"/>
          <dgm:chPref val="8"/>
          <dgm:dir/>
        </dgm:presLayoutVars>
      </dgm:prSet>
      <dgm:spPr/>
    </dgm:pt>
    <dgm:pt modelId="{C9546A68-7108-4739-ABC9-4B0536447656}" type="pres">
      <dgm:prSet presAssocID="{4B86A902-BFEA-4759-A2DB-9374B7397C1A}" presName="parent_text_1" presStyleLbl="revTx" presStyleIdx="0" presStyleCnt="1" custScaleX="107858" custScaleY="268113" custLinFactNeighborX="-9489" custLinFactNeighborY="63192">
        <dgm:presLayoutVars>
          <dgm:chMax val="0"/>
          <dgm:chPref val="0"/>
          <dgm:bulletEnabled val="1"/>
        </dgm:presLayoutVars>
      </dgm:prSet>
      <dgm:spPr/>
    </dgm:pt>
    <dgm:pt modelId="{D2E89C6B-F190-43A8-B48B-E938FACA68B9}" type="pres">
      <dgm:prSet presAssocID="{4B86A902-BFEA-4759-A2DB-9374B7397C1A}" presName="image_accent_1" presStyleCnt="0"/>
      <dgm:spPr/>
    </dgm:pt>
    <dgm:pt modelId="{73518359-17CD-4A0E-A29C-D6EB014769A1}" type="pres">
      <dgm:prSet presAssocID="{4B86A902-BFEA-4759-A2DB-9374B7397C1A}" presName="imageAccentRepeatNode" presStyleLbl="alignNode1" presStyleIdx="0" presStyleCnt="2" custLinFactNeighborX="35035" custLinFactNeighborY="-386"/>
      <dgm:spPr/>
    </dgm:pt>
    <dgm:pt modelId="{AC4AD9D2-BC54-4777-BC49-13CD782539E1}" type="pres">
      <dgm:prSet presAssocID="{4B86A902-BFEA-4759-A2DB-9374B7397C1A}" presName="accent_1" presStyleLbl="alignNode1" presStyleIdx="1" presStyleCnt="2" custLinFactNeighborX="20436" custLinFactNeighborY="-23639"/>
      <dgm:spPr/>
    </dgm:pt>
    <dgm:pt modelId="{18D592DB-F45F-488D-88F2-DDC578EFB424}" type="pres">
      <dgm:prSet presAssocID="{2EB4B965-804E-4E58-94C4-52734D5775B6}" presName="image_1" presStyleCnt="0"/>
      <dgm:spPr/>
    </dgm:pt>
    <dgm:pt modelId="{F0D1E905-F622-442B-BC39-EDB884527CEA}" type="pres">
      <dgm:prSet presAssocID="{2EB4B965-804E-4E58-94C4-52734D5775B6}" presName="imageRepeatNode" presStyleLbl="fgImgPlace1" presStyleIdx="0" presStyleCnt="1" custLinFactNeighborX="39599" custLinFactNeighborY="-1189"/>
      <dgm:spPr/>
    </dgm:pt>
  </dgm:ptLst>
  <dgm:cxnLst>
    <dgm:cxn modelId="{1A930374-B898-4601-95AD-D9829ADC4CDD}" type="presOf" srcId="{B6BCCBB3-63B2-41EF-AA20-5295A52D3FAE}" destId="{C6E6E4AB-5DBF-4DAC-9B8D-EF6B5F8956D7}" srcOrd="0" destOrd="0" presId="urn:microsoft.com/office/officeart/2008/layout/BubblePictureList"/>
    <dgm:cxn modelId="{15F617E6-EA6A-4405-A27F-A519A67EB535}" srcId="{B6BCCBB3-63B2-41EF-AA20-5295A52D3FAE}" destId="{4B86A902-BFEA-4759-A2DB-9374B7397C1A}" srcOrd="0" destOrd="0" parTransId="{7ACB5C0C-7A84-42BC-84C0-61EE91822E5E}" sibTransId="{2EB4B965-804E-4E58-94C4-52734D5775B6}"/>
    <dgm:cxn modelId="{E48A4EA1-8646-4485-B03C-0F4E2D19E5FA}" type="presOf" srcId="{2EB4B965-804E-4E58-94C4-52734D5775B6}" destId="{F0D1E905-F622-442B-BC39-EDB884527CEA}" srcOrd="0" destOrd="0" presId="urn:microsoft.com/office/officeart/2008/layout/BubblePictureList"/>
    <dgm:cxn modelId="{0E12FB87-C4D3-48BB-A71A-3EA00BF1FA12}" type="presOf" srcId="{4B86A902-BFEA-4759-A2DB-9374B7397C1A}" destId="{C9546A68-7108-4739-ABC9-4B0536447656}" srcOrd="0" destOrd="0" presId="urn:microsoft.com/office/officeart/2008/layout/BubblePictureList"/>
    <dgm:cxn modelId="{C869D7CE-758C-4EFC-AA65-A5734D0F6DCF}" type="presParOf" srcId="{C6E6E4AB-5DBF-4DAC-9B8D-EF6B5F8956D7}" destId="{C9546A68-7108-4739-ABC9-4B0536447656}" srcOrd="0" destOrd="0" presId="urn:microsoft.com/office/officeart/2008/layout/BubblePictureList"/>
    <dgm:cxn modelId="{C0C8FB43-8C74-4910-9FDC-588F29D8F008}" type="presParOf" srcId="{C6E6E4AB-5DBF-4DAC-9B8D-EF6B5F8956D7}" destId="{D2E89C6B-F190-43A8-B48B-E938FACA68B9}" srcOrd="1" destOrd="0" presId="urn:microsoft.com/office/officeart/2008/layout/BubblePictureList"/>
    <dgm:cxn modelId="{CD34AE5C-B5E2-42BF-8F69-5B05804D4457}" type="presParOf" srcId="{D2E89C6B-F190-43A8-B48B-E938FACA68B9}" destId="{73518359-17CD-4A0E-A29C-D6EB014769A1}" srcOrd="0" destOrd="0" presId="urn:microsoft.com/office/officeart/2008/layout/BubblePictureList"/>
    <dgm:cxn modelId="{892BC642-157F-44C7-B29F-1921BD6BDA2C}" type="presParOf" srcId="{C6E6E4AB-5DBF-4DAC-9B8D-EF6B5F8956D7}" destId="{AC4AD9D2-BC54-4777-BC49-13CD782539E1}" srcOrd="2" destOrd="0" presId="urn:microsoft.com/office/officeart/2008/layout/BubblePictureList"/>
    <dgm:cxn modelId="{0B08C75C-3ED2-4F77-A06D-544194F920E1}" type="presParOf" srcId="{C6E6E4AB-5DBF-4DAC-9B8D-EF6B5F8956D7}" destId="{18D592DB-F45F-488D-88F2-DDC578EFB424}" srcOrd="3" destOrd="0" presId="urn:microsoft.com/office/officeart/2008/layout/BubblePictureList"/>
    <dgm:cxn modelId="{92D085D6-39D8-4D9F-9A1E-178481C5C459}" type="presParOf" srcId="{18D592DB-F45F-488D-88F2-DDC578EFB424}" destId="{F0D1E905-F622-442B-BC39-EDB884527CEA}"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18359-17CD-4A0E-A29C-D6EB014769A1}">
      <dsp:nvSpPr>
        <dsp:cNvPr id="0" name=""/>
        <dsp:cNvSpPr/>
      </dsp:nvSpPr>
      <dsp:spPr>
        <a:xfrm>
          <a:off x="3581389" y="1066810"/>
          <a:ext cx="2426699" cy="2426863"/>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AD9D2-BC54-4777-BC49-13CD782539E1}">
      <dsp:nvSpPr>
        <dsp:cNvPr id="0" name=""/>
        <dsp:cNvSpPr/>
      </dsp:nvSpPr>
      <dsp:spPr>
        <a:xfrm>
          <a:off x="5334002" y="609598"/>
          <a:ext cx="719868" cy="720090"/>
        </a:xfrm>
        <a:prstGeom prst="donut">
          <a:avLst>
            <a:gd name="adj" fmla="val 746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1E905-F622-442B-BC39-EDB884527CEA}">
      <dsp:nvSpPr>
        <dsp:cNvPr id="0" name=""/>
        <dsp:cNvSpPr/>
      </dsp:nvSpPr>
      <dsp:spPr>
        <a:xfrm>
          <a:off x="3703150" y="1142992"/>
          <a:ext cx="2240459" cy="224028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546A68-7108-4739-ABC9-4B0536447656}">
      <dsp:nvSpPr>
        <dsp:cNvPr id="0" name=""/>
        <dsp:cNvSpPr/>
      </dsp:nvSpPr>
      <dsp:spPr>
        <a:xfrm>
          <a:off x="0" y="152398"/>
          <a:ext cx="3883384" cy="1930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 numCol="1" spcCol="1270" anchor="b" anchorCtr="0">
          <a:noAutofit/>
        </a:bodyPr>
        <a:lstStyle/>
        <a:p>
          <a:pPr marL="0" lvl="0" indent="0" algn="l" defTabSz="1022350">
            <a:lnSpc>
              <a:spcPct val="90000"/>
            </a:lnSpc>
            <a:spcBef>
              <a:spcPct val="0"/>
            </a:spcBef>
            <a:spcAft>
              <a:spcPct val="35000"/>
            </a:spcAft>
            <a:buNone/>
          </a:pPr>
          <a:r>
            <a:rPr lang="en-US" sz="2300" i="1" kern="1200" dirty="0">
              <a:latin typeface="Arial Black" panose="020B0A04020102020204" pitchFamily="34" charset="0"/>
            </a:rPr>
            <a:t>Did You Know: The Salvation Army spends 82 cents of every $1.00 on direct services to  those in need.</a:t>
          </a:r>
        </a:p>
      </dsp:txBody>
      <dsp:txXfrm>
        <a:off x="0" y="152398"/>
        <a:ext cx="3883384" cy="1930654"/>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E0AF6EA-7A5B-448B-8F22-58E841BFE7D2}" type="datetimeFigureOut">
              <a:rPr lang="en-US" smtClean="0"/>
              <a:t>3/11/2017</a:t>
            </a:fld>
            <a:endParaRPr lang="en-US"/>
          </a:p>
        </p:txBody>
      </p:sp>
      <p:sp>
        <p:nvSpPr>
          <p:cNvPr id="8" name="Slide Number Placeholder 7"/>
          <p:cNvSpPr>
            <a:spLocks noGrp="1"/>
          </p:cNvSpPr>
          <p:nvPr>
            <p:ph type="sldNum" sz="quarter" idx="11"/>
          </p:nvPr>
        </p:nvSpPr>
        <p:spPr/>
        <p:txBody>
          <a:bodyPr/>
          <a:lstStyle/>
          <a:p>
            <a:fld id="{A57689A0-D9A0-4666-A5D3-527D5D9FD4A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0AF6EA-7A5B-448B-8F22-58E841BFE7D2}"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689A0-D9A0-4666-A5D3-527D5D9FD4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0AF6EA-7A5B-448B-8F22-58E841BFE7D2}"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689A0-D9A0-4666-A5D3-527D5D9FD4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0AF6EA-7A5B-448B-8F22-58E841BFE7D2}"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689A0-D9A0-4666-A5D3-527D5D9FD4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0AF6EA-7A5B-448B-8F22-58E841BFE7D2}"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689A0-D9A0-4666-A5D3-527D5D9FD4AA}"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0AF6EA-7A5B-448B-8F22-58E841BFE7D2}"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689A0-D9A0-4666-A5D3-527D5D9FD4AA}"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E0AF6EA-7A5B-448B-8F22-58E841BFE7D2}" type="datetimeFigureOut">
              <a:rPr lang="en-US" smtClean="0"/>
              <a:t>3/11/2017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7689A0-D9A0-4666-A5D3-527D5D9FD4A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AF6EA-7A5B-448B-8F22-58E841BFE7D2}" type="datetimeFigureOut">
              <a:rPr lang="en-US" smtClean="0"/>
              <a:t>3/11/2017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689A0-D9A0-4666-A5D3-527D5D9FD4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AF6EA-7A5B-448B-8F22-58E841BFE7D2}" type="datetimeFigureOut">
              <a:rPr lang="en-US" smtClean="0"/>
              <a:t>3/11/2017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7689A0-D9A0-4666-A5D3-527D5D9FD4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0AF6EA-7A5B-448B-8F22-58E841BFE7D2}"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689A0-D9A0-4666-A5D3-527D5D9FD4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0AF6EA-7A5B-448B-8F22-58E841BFE7D2}"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689A0-D9A0-4666-A5D3-527D5D9FD4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E0AF6EA-7A5B-448B-8F22-58E841BFE7D2}" type="datetimeFigureOut">
              <a:rPr lang="en-US" smtClean="0"/>
              <a:t>3/11/2017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7689A0-D9A0-4666-A5D3-527D5D9FD4AA}"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676400"/>
          </a:xfrm>
        </p:spPr>
        <p:txBody>
          <a:bodyPr>
            <a:normAutofit fontScale="90000"/>
          </a:bodyPr>
          <a:lstStyle/>
          <a:p>
            <a:r>
              <a:rPr lang="en-US" sz="6000" dirty="0"/>
              <a:t>The Salvation Army of Waterloo/Cedar Falls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352" y="2718816"/>
            <a:ext cx="2822448" cy="3377184"/>
          </a:xfrm>
          <a:prstGeom prst="rect">
            <a:avLst/>
          </a:prstGeom>
        </p:spPr>
      </p:pic>
    </p:spTree>
    <p:extLst>
      <p:ext uri="{BB962C8B-B14F-4D97-AF65-F5344CB8AC3E}">
        <p14:creationId xmlns:p14="http://schemas.microsoft.com/office/powerpoint/2010/main" val="17208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22854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87867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Relief</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2000" dirty="0"/>
              <a:t>The Salvation Army is often among the first on the scene when disaster strikes.  Officers, staff, and volunteers are trained to meet all kinds of emergencies by providing food, shelter, clothing, and spiritual comfort.  Disaster canteens are a familiar sight to firemen, policemen, and victims alike.</a:t>
            </a:r>
          </a:p>
          <a:p>
            <a:pPr marL="0" indent="0" algn="ctr">
              <a:buNone/>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668" y="3902016"/>
            <a:ext cx="3048000" cy="2286000"/>
          </a:xfrm>
          <a:prstGeom prst="rect">
            <a:avLst/>
          </a:prstGeom>
          <a:ln w="1270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3902015"/>
            <a:ext cx="3048000" cy="2286000"/>
          </a:xfrm>
          <a:prstGeom prst="rect">
            <a:avLst/>
          </a:prstGeom>
          <a:ln w="12700">
            <a:solidFill>
              <a:schemeClr val="tx1"/>
            </a:solidFill>
          </a:ln>
        </p:spPr>
      </p:pic>
    </p:spTree>
    <p:extLst>
      <p:ext uri="{BB962C8B-B14F-4D97-AF65-F5344CB8AC3E}">
        <p14:creationId xmlns:p14="http://schemas.microsoft.com/office/powerpoint/2010/main" val="362296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Assistance</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000" dirty="0"/>
              <a:t>Qualified applicants may receive limited financial assistance, clothing referrals, and vouchers for rent, utilities, medications, and other emergent needs.  Assistance is based on household size and income.</a:t>
            </a:r>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190998"/>
            <a:ext cx="2895600" cy="1740285"/>
          </a:xfrm>
          <a:prstGeom prst="rect">
            <a:avLst/>
          </a:prstGeom>
          <a:ln w="1270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585712"/>
            <a:ext cx="3518388" cy="1976887"/>
          </a:xfrm>
          <a:prstGeom prst="rect">
            <a:avLst/>
          </a:prstGeom>
          <a:ln w="12700">
            <a:solidFill>
              <a:schemeClr val="tx1"/>
            </a:solidFill>
          </a:ln>
        </p:spPr>
      </p:pic>
    </p:spTree>
    <p:extLst>
      <p:ext uri="{BB962C8B-B14F-4D97-AF65-F5344CB8AC3E}">
        <p14:creationId xmlns:p14="http://schemas.microsoft.com/office/powerpoint/2010/main" val="68498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Food Pantry</a:t>
            </a:r>
          </a:p>
        </p:txBody>
      </p:sp>
      <p:sp>
        <p:nvSpPr>
          <p:cNvPr id="3" name="Content Placeholder 2"/>
          <p:cNvSpPr>
            <a:spLocks noGrp="1"/>
          </p:cNvSpPr>
          <p:nvPr>
            <p:ph idx="1"/>
          </p:nvPr>
        </p:nvSpPr>
        <p:spPr/>
        <p:txBody>
          <a:bodyPr/>
          <a:lstStyle/>
          <a:p>
            <a:pPr marL="0" indent="0" algn="ctr">
              <a:buNone/>
            </a:pPr>
            <a:endParaRPr lang="en-US" dirty="0"/>
          </a:p>
          <a:p>
            <a:pPr marL="0" indent="0">
              <a:buNone/>
            </a:pPr>
            <a:r>
              <a:rPr lang="en-US" sz="2000" dirty="0"/>
              <a:t>Food boxes are provided to needy, qualified individuals and families.  Boxes include staple items such as canned goods, meat protein, fresh produce, and dairy items as available.  Food boxes often provide 3 meals per day for 4 days.</a:t>
            </a:r>
          </a:p>
          <a:p>
            <a:pPr marL="0" indent="0" algn="ctr">
              <a:buNone/>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9" y="3657600"/>
            <a:ext cx="3065253" cy="2298940"/>
          </a:xfrm>
          <a:prstGeom prst="rect">
            <a:avLst/>
          </a:prstGeom>
          <a:ln w="1270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199" y="3657600"/>
            <a:ext cx="3065253" cy="2298940"/>
          </a:xfrm>
          <a:prstGeom prst="rect">
            <a:avLst/>
          </a:prstGeom>
          <a:ln w="12700">
            <a:solidFill>
              <a:schemeClr val="tx1"/>
            </a:solidFill>
          </a:ln>
        </p:spPr>
      </p:pic>
    </p:spTree>
    <p:extLst>
      <p:ext uri="{BB962C8B-B14F-4D97-AF65-F5344CB8AC3E}">
        <p14:creationId xmlns:p14="http://schemas.microsoft.com/office/powerpoint/2010/main" val="3442107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Shelters</a:t>
            </a:r>
          </a:p>
        </p:txBody>
      </p:sp>
      <p:sp>
        <p:nvSpPr>
          <p:cNvPr id="3" name="Content Placeholder 2"/>
          <p:cNvSpPr>
            <a:spLocks noGrp="1"/>
          </p:cNvSpPr>
          <p:nvPr>
            <p:ph idx="1"/>
          </p:nvPr>
        </p:nvSpPr>
        <p:spPr/>
        <p:txBody>
          <a:bodyPr>
            <a:normAutofit/>
          </a:bodyPr>
          <a:lstStyle/>
          <a:p>
            <a:pPr marL="0" indent="0">
              <a:buNone/>
            </a:pPr>
            <a:r>
              <a:rPr lang="en-US" sz="2000" dirty="0"/>
              <a:t>The Salvation Army operates two separate shelters in the Cedar Valley.  Those in the shelters attend regular meetings with a Case Manager to set and track goals in areas of money management, health, employment and skill development. It’s an encouraging environment that champions positive choices and personal accountability.  Residents set and achieve goals while learning valuable life skills.</a:t>
            </a:r>
          </a:p>
          <a:p>
            <a:pPr>
              <a:buFont typeface="Arial" charset="0"/>
              <a:buChar char="•"/>
            </a:pPr>
            <a:r>
              <a:rPr lang="en-US" sz="2000" dirty="0"/>
              <a:t>Women &amp; Children’s Shelter (32 beds)</a:t>
            </a:r>
          </a:p>
          <a:p>
            <a:pPr>
              <a:buFont typeface="Arial" charset="0"/>
              <a:buChar char="•"/>
            </a:pPr>
            <a:r>
              <a:rPr lang="en-US" sz="2000" dirty="0"/>
              <a:t>Men’s Shelter (18 beds)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733800"/>
            <a:ext cx="2743200" cy="2057400"/>
          </a:xfrm>
          <a:prstGeom prst="rect">
            <a:avLst/>
          </a:prstGeom>
          <a:ln w="12700">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4648200"/>
            <a:ext cx="2336800" cy="1752600"/>
          </a:xfrm>
          <a:prstGeom prst="rect">
            <a:avLst/>
          </a:prstGeom>
          <a:ln w="12700">
            <a:solidFill>
              <a:schemeClr val="tx1"/>
            </a:solidFill>
          </a:ln>
        </p:spPr>
      </p:pic>
    </p:spTree>
    <p:extLst>
      <p:ext uri="{BB962C8B-B14F-4D97-AF65-F5344CB8AC3E}">
        <p14:creationId xmlns:p14="http://schemas.microsoft.com/office/powerpoint/2010/main" val="277213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Meal Program</a:t>
            </a:r>
          </a:p>
        </p:txBody>
      </p:sp>
      <p:sp>
        <p:nvSpPr>
          <p:cNvPr id="3" name="Content Placeholder 2"/>
          <p:cNvSpPr>
            <a:spLocks noGrp="1"/>
          </p:cNvSpPr>
          <p:nvPr>
            <p:ph idx="1"/>
          </p:nvPr>
        </p:nvSpPr>
        <p:spPr/>
        <p:txBody>
          <a:bodyPr>
            <a:normAutofit/>
          </a:bodyPr>
          <a:lstStyle/>
          <a:p>
            <a:pPr marL="0" indent="0">
              <a:buNone/>
            </a:pPr>
            <a:r>
              <a:rPr lang="en-US" sz="2000" dirty="0"/>
              <a:t>Approximately 150 free, nutritious meals are cooked and served each week day by dedicated staff and volunteers to those in need. The Meal Program helps meet three separate needs in the Cedar Valley:</a:t>
            </a:r>
          </a:p>
          <a:p>
            <a:pPr>
              <a:buFont typeface="Arial" charset="0"/>
              <a:buChar char="•"/>
            </a:pPr>
            <a:r>
              <a:rPr lang="en-US" sz="2000" dirty="0"/>
              <a:t>The homeless population in need of food for basic survival</a:t>
            </a:r>
          </a:p>
          <a:p>
            <a:pPr>
              <a:buFont typeface="Arial" charset="0"/>
              <a:buChar char="•"/>
            </a:pPr>
            <a:r>
              <a:rPr lang="en-US" sz="2000" dirty="0"/>
              <a:t>Those on fixed or low-income budgets who need help stretching their funds</a:t>
            </a:r>
          </a:p>
          <a:p>
            <a:pPr>
              <a:buFont typeface="Arial" charset="0"/>
              <a:buChar char="•"/>
            </a:pPr>
            <a:r>
              <a:rPr lang="en-US" sz="2000" dirty="0"/>
              <a:t>An outlet for socialization for those who would normally eat alone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425351"/>
            <a:ext cx="3048000" cy="2286000"/>
          </a:xfrm>
          <a:prstGeom prst="rect">
            <a:avLst/>
          </a:prstGeom>
          <a:ln w="12700">
            <a:solidFill>
              <a:schemeClr val="tx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9906" y="4419600"/>
            <a:ext cx="3048000" cy="2286000"/>
          </a:xfrm>
          <a:prstGeom prst="rect">
            <a:avLst/>
          </a:prstGeom>
          <a:ln w="12700">
            <a:solidFill>
              <a:schemeClr val="tx1"/>
            </a:solidFill>
          </a:ln>
        </p:spPr>
      </p:pic>
    </p:spTree>
    <p:extLst>
      <p:ext uri="{BB962C8B-B14F-4D97-AF65-F5344CB8AC3E}">
        <p14:creationId xmlns:p14="http://schemas.microsoft.com/office/powerpoint/2010/main" val="755506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Activity Center</a:t>
            </a:r>
          </a:p>
        </p:txBody>
      </p:sp>
      <p:sp>
        <p:nvSpPr>
          <p:cNvPr id="3" name="Content Placeholder 2"/>
          <p:cNvSpPr>
            <a:spLocks noGrp="1"/>
          </p:cNvSpPr>
          <p:nvPr>
            <p:ph idx="1"/>
          </p:nvPr>
        </p:nvSpPr>
        <p:spPr/>
        <p:txBody>
          <a:bodyPr>
            <a:normAutofit/>
          </a:bodyPr>
          <a:lstStyle/>
          <a:p>
            <a:pPr marL="0" indent="0">
              <a:buNone/>
            </a:pPr>
            <a:r>
              <a:rPr lang="en-US" sz="2000" dirty="0"/>
              <a:t>During the school year, the Family Activity Center is open weekdays to students after school.  During the summer, the Center’s hours extend to daytime.  While in the Center, students experience a structured, engaging environment that allows them to focus on different areas.</a:t>
            </a:r>
          </a:p>
          <a:p>
            <a:pPr marL="0" indent="0">
              <a:buNone/>
            </a:pPr>
            <a:endParaRPr lang="en-US" sz="2000" dirty="0"/>
          </a:p>
          <a:p>
            <a:pPr>
              <a:buFont typeface="Arial" charset="0"/>
              <a:buChar char="•"/>
            </a:pPr>
            <a:r>
              <a:rPr lang="en-US" sz="2000" dirty="0"/>
              <a:t>Enrichment Time</a:t>
            </a:r>
          </a:p>
          <a:p>
            <a:pPr>
              <a:buFont typeface="Arial" charset="0"/>
              <a:buChar char="•"/>
            </a:pPr>
            <a:r>
              <a:rPr lang="en-US" sz="2000" dirty="0"/>
              <a:t>Service</a:t>
            </a:r>
          </a:p>
          <a:p>
            <a:pPr>
              <a:buFont typeface="Arial" charset="0"/>
              <a:buChar char="•"/>
            </a:pPr>
            <a:r>
              <a:rPr lang="en-US" sz="2000" dirty="0"/>
              <a:t>Basketball Outreach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352800"/>
            <a:ext cx="3581400" cy="2686050"/>
          </a:xfrm>
          <a:prstGeom prst="rect">
            <a:avLst/>
          </a:prstGeom>
          <a:ln w="12700">
            <a:solidFill>
              <a:schemeClr val="tx1"/>
            </a:solidFill>
          </a:ln>
        </p:spPr>
      </p:pic>
    </p:spTree>
    <p:extLst>
      <p:ext uri="{BB962C8B-B14F-4D97-AF65-F5344CB8AC3E}">
        <p14:creationId xmlns:p14="http://schemas.microsoft.com/office/powerpoint/2010/main" val="257322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Seasonal Assistance</a:t>
            </a:r>
          </a:p>
        </p:txBody>
      </p:sp>
      <p:sp>
        <p:nvSpPr>
          <p:cNvPr id="3" name="Content Placeholder 2"/>
          <p:cNvSpPr>
            <a:spLocks noGrp="1"/>
          </p:cNvSpPr>
          <p:nvPr>
            <p:ph idx="1"/>
          </p:nvPr>
        </p:nvSpPr>
        <p:spPr/>
        <p:txBody>
          <a:bodyPr>
            <a:normAutofit/>
          </a:bodyPr>
          <a:lstStyle/>
          <a:p>
            <a:pPr marL="0" indent="0">
              <a:buNone/>
            </a:pPr>
            <a:endParaRPr lang="en-US" sz="3200" dirty="0"/>
          </a:p>
          <a:p>
            <a:r>
              <a:rPr lang="en-US" sz="2800" dirty="0"/>
              <a:t>Coat Giveaway</a:t>
            </a:r>
          </a:p>
          <a:p>
            <a:r>
              <a:rPr lang="en-US" sz="2800" dirty="0"/>
              <a:t>Thanksgiving and Christmas Meals</a:t>
            </a:r>
          </a:p>
          <a:p>
            <a:r>
              <a:rPr lang="en-US" sz="2800" dirty="0"/>
              <a:t>Bell Ringers</a:t>
            </a:r>
          </a:p>
          <a:p>
            <a:r>
              <a:rPr lang="en-US" sz="2800" dirty="0"/>
              <a:t>Christmas Assistance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581400"/>
            <a:ext cx="3530600" cy="2647950"/>
          </a:xfrm>
          <a:prstGeom prst="rect">
            <a:avLst/>
          </a:prstGeom>
          <a:ln w="12700">
            <a:solidFill>
              <a:schemeClr val="tx1"/>
            </a:solidFill>
          </a:ln>
        </p:spPr>
      </p:pic>
    </p:spTree>
    <p:extLst>
      <p:ext uri="{BB962C8B-B14F-4D97-AF65-F5344CB8AC3E}">
        <p14:creationId xmlns:p14="http://schemas.microsoft.com/office/powerpoint/2010/main" val="339303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ACE-SAP Free Clinic</a:t>
            </a:r>
          </a:p>
        </p:txBody>
      </p:sp>
      <p:sp>
        <p:nvSpPr>
          <p:cNvPr id="3" name="Content Placeholder 2"/>
          <p:cNvSpPr>
            <a:spLocks noGrp="1"/>
          </p:cNvSpPr>
          <p:nvPr>
            <p:ph idx="1"/>
          </p:nvPr>
        </p:nvSpPr>
        <p:spPr/>
        <p:txBody>
          <a:bodyPr/>
          <a:lstStyle/>
          <a:p>
            <a:pPr marL="0" indent="0" algn="ctr">
              <a:buNone/>
            </a:pPr>
            <a:r>
              <a:rPr lang="en-US" dirty="0"/>
              <a:t>Through partnership with Allen College, the Allen Community Engagement – Salvation Army Partnership (ACE-SAP) Free Clinic provides all of the same benefits of a family doctor at no cost to those most in need.</a:t>
            </a:r>
          </a:p>
          <a:p>
            <a:pPr marL="0" indent="0" algn="ctr">
              <a:buNone/>
            </a:pPr>
            <a:endParaRPr lang="en-US" dirty="0"/>
          </a:p>
          <a:p>
            <a:pPr marL="0" indent="0" algn="ctr">
              <a:buNone/>
            </a:pPr>
            <a:r>
              <a:rPr lang="en-US" dirty="0"/>
              <a:t>Operating from The Salvation Army, care is provided by registered nurses who are students in Allen College’s nurse practitioner program and overseen by a certified nurse practitioner instructor.</a:t>
            </a:r>
          </a:p>
          <a:p>
            <a:pPr marL="0" indent="0" algn="ctr">
              <a:buNone/>
            </a:pPr>
            <a:endParaRPr lang="en-US" dirty="0"/>
          </a:p>
          <a:p>
            <a:pPr marL="0" indent="0" algn="ctr">
              <a:buNone/>
            </a:pPr>
            <a:r>
              <a:rPr lang="en-US" dirty="0"/>
              <a:t>Clinic hours vary.  No appointment necessary.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spTree>
    <p:extLst>
      <p:ext uri="{BB962C8B-B14F-4D97-AF65-F5344CB8AC3E}">
        <p14:creationId xmlns:p14="http://schemas.microsoft.com/office/powerpoint/2010/main" val="24992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3" name="Content Placeholder 2"/>
          <p:cNvSpPr>
            <a:spLocks noGrp="1"/>
          </p:cNvSpPr>
          <p:nvPr>
            <p:ph idx="1"/>
          </p:nvPr>
        </p:nvSpPr>
        <p:spPr/>
        <p:txBody>
          <a:bodyPr anchor="ctr"/>
          <a:lstStyle/>
          <a:p>
            <a:pPr marL="0" indent="0" algn="ctr">
              <a:buNone/>
            </a:pPr>
            <a:r>
              <a:rPr lang="en-US" dirty="0"/>
              <a:t>The Salvation Army, and international movement, is an evangelical part of the universal Christian church. Its message is based on the Bible.  Its ministry is motivated by the love of God.  Its mission is to preach the gospel of Jesus Christ and to meet human needs in His name without discrimination.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spTree>
    <p:extLst>
      <p:ext uri="{BB962C8B-B14F-4D97-AF65-F5344CB8AC3E}">
        <p14:creationId xmlns:p14="http://schemas.microsoft.com/office/powerpoint/2010/main" val="168860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Thrift Store</a:t>
            </a:r>
          </a:p>
        </p:txBody>
      </p:sp>
      <p:sp>
        <p:nvSpPr>
          <p:cNvPr id="3" name="Content Placeholder 2"/>
          <p:cNvSpPr>
            <a:spLocks noGrp="1"/>
          </p:cNvSpPr>
          <p:nvPr>
            <p:ph idx="1"/>
          </p:nvPr>
        </p:nvSpPr>
        <p:spPr/>
        <p:txBody>
          <a:bodyPr>
            <a:normAutofit/>
          </a:bodyPr>
          <a:lstStyle/>
          <a:p>
            <a:pPr marL="0" indent="0">
              <a:buNone/>
            </a:pPr>
            <a:r>
              <a:rPr lang="en-US" sz="2000" dirty="0"/>
              <a:t>The Salvation Army Family Thrift Store offers affordable clothing, household items, furniture, books, toys, dishware, and many other great items.</a:t>
            </a:r>
          </a:p>
          <a:p>
            <a:pPr marL="0" indent="0">
              <a:buNone/>
            </a:pPr>
            <a:endParaRPr lang="en-US" sz="2000" dirty="0"/>
          </a:p>
          <a:p>
            <a:pPr marL="0" indent="0">
              <a:buNone/>
            </a:pPr>
            <a:r>
              <a:rPr lang="en-US" sz="2000" dirty="0"/>
              <a:t>The Thrift Store is dedicated to providing quality items at low cost to the Cedar Valley while supporting the work of The Salvation Army Corps.</a:t>
            </a:r>
          </a:p>
          <a:p>
            <a:pPr marL="0" indent="0">
              <a:buNone/>
            </a:pPr>
            <a:endParaRPr lang="en-US" sz="2000" dirty="0"/>
          </a:p>
          <a:p>
            <a:pPr marL="0" indent="0">
              <a:buNone/>
            </a:pPr>
            <a:r>
              <a:rPr lang="en-US" sz="2000" dirty="0"/>
              <a:t>Located at: 415 E. 7</a:t>
            </a:r>
            <a:r>
              <a:rPr lang="en-US" sz="2000" baseline="30000" dirty="0"/>
              <a:t>th</a:t>
            </a:r>
            <a:r>
              <a:rPr lang="en-US" sz="2000" dirty="0"/>
              <a:t> St, Waterloo </a:t>
            </a:r>
          </a:p>
          <a:p>
            <a:pPr marL="0" indent="0">
              <a:buNone/>
            </a:pPr>
            <a:r>
              <a:rPr lang="en-US" sz="2000" dirty="0"/>
              <a:t>		(Corner of 7</a:t>
            </a:r>
            <a:r>
              <a:rPr lang="en-US" sz="2000" baseline="30000" dirty="0"/>
              <a:t>th</a:t>
            </a:r>
            <a:r>
              <a:rPr lang="en-US" sz="2000" dirty="0"/>
              <a:t> &amp; Franklin)</a:t>
            </a:r>
          </a:p>
          <a:p>
            <a:pPr marL="0"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886200"/>
            <a:ext cx="2946400" cy="2209800"/>
          </a:xfrm>
          <a:prstGeom prst="rect">
            <a:avLst/>
          </a:prstGeom>
          <a:ln w="12700">
            <a:solidFill>
              <a:schemeClr val="tx1"/>
            </a:solidFill>
          </a:ln>
        </p:spPr>
      </p:pic>
    </p:spTree>
    <p:extLst>
      <p:ext uri="{BB962C8B-B14F-4D97-AF65-F5344CB8AC3E}">
        <p14:creationId xmlns:p14="http://schemas.microsoft.com/office/powerpoint/2010/main" val="2467453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Ways to Support The Salvation Army of Waterloo/ Cedar Falls</a:t>
            </a:r>
          </a:p>
        </p:txBody>
      </p:sp>
      <p:sp>
        <p:nvSpPr>
          <p:cNvPr id="3" name="Content Placeholder 2"/>
          <p:cNvSpPr>
            <a:spLocks noGrp="1"/>
          </p:cNvSpPr>
          <p:nvPr>
            <p:ph idx="1"/>
          </p:nvPr>
        </p:nvSpPr>
        <p:spPr/>
        <p:txBody>
          <a:bodyPr anchor="ctr">
            <a:normAutofit fontScale="85000" lnSpcReduction="20000"/>
          </a:bodyPr>
          <a:lstStyle/>
          <a:p>
            <a:pPr marL="0" indent="0">
              <a:buNone/>
            </a:pPr>
            <a:r>
              <a:rPr lang="en-US" dirty="0"/>
              <a:t>Donate Goods!</a:t>
            </a:r>
          </a:p>
          <a:p>
            <a:pPr marL="0" indent="0">
              <a:buNone/>
            </a:pPr>
            <a:r>
              <a:rPr lang="en-US" sz="1900" dirty="0"/>
              <a:t>The Salvation Army welcomes the donation of items to our Thrift Store and Corps.  Donated goods are passed along to those most in need.  From a gallon of milk to a vehicle, we need and use all donated goods.</a:t>
            </a:r>
          </a:p>
          <a:p>
            <a:pPr marL="0" indent="0">
              <a:buNone/>
            </a:pPr>
            <a:endParaRPr lang="en-US" dirty="0"/>
          </a:p>
          <a:p>
            <a:pPr marL="0" indent="0">
              <a:buNone/>
            </a:pPr>
            <a:r>
              <a:rPr lang="en-US" dirty="0"/>
              <a:t>Donate Funds!</a:t>
            </a:r>
          </a:p>
          <a:p>
            <a:pPr marL="0" indent="0">
              <a:buNone/>
            </a:pPr>
            <a:r>
              <a:rPr lang="en-US" sz="1900" dirty="0"/>
              <a:t>The Salvation Army is almost entirely privately funded.  Through generous donations from individuals, families and businesses, The Salvation Army invests all donations back into the Cedar Valley through its services and programs.</a:t>
            </a:r>
          </a:p>
          <a:p>
            <a:pPr marL="0" indent="0">
              <a:spcBef>
                <a:spcPts val="600"/>
              </a:spcBef>
              <a:buNone/>
            </a:pPr>
            <a:endParaRPr lang="en-US" dirty="0"/>
          </a:p>
          <a:p>
            <a:pPr marL="0" indent="0">
              <a:spcBef>
                <a:spcPts val="600"/>
              </a:spcBef>
              <a:buNone/>
            </a:pPr>
            <a:r>
              <a:rPr lang="en-US" dirty="0"/>
              <a:t>Volunteer!</a:t>
            </a:r>
          </a:p>
          <a:p>
            <a:pPr marL="0" indent="0">
              <a:buNone/>
            </a:pPr>
            <a:r>
              <a:rPr lang="en-US" sz="1900" dirty="0"/>
              <a:t>The Salvation Army relies on the dedicated service of hundreds of volunteers each year.  Volunteers aid in all areas of operation, allowing The Salvation Army to use its resources on direct aid to the less fortunate.</a:t>
            </a:r>
          </a:p>
          <a:p>
            <a:pPr marL="0" indent="0">
              <a:buNone/>
            </a:pPr>
            <a:endParaRPr lang="en-US" sz="1500" dirty="0"/>
          </a:p>
          <a:p>
            <a:pPr marL="0" indent="0">
              <a:buNone/>
            </a:pPr>
            <a:endParaRPr lang="en-US" sz="1600" dirty="0"/>
          </a:p>
          <a:p>
            <a:pPr marL="0" indent="0">
              <a:buNone/>
            </a:pPr>
            <a:r>
              <a:rPr lang="en-US" sz="1600" dirty="0"/>
              <a:t>	</a:t>
            </a:r>
          </a:p>
        </p:txBody>
      </p:sp>
      <p:sp>
        <p:nvSpPr>
          <p:cNvPr id="4" name="Text Placeholder 3"/>
          <p:cNvSpPr>
            <a:spLocks noGrp="1"/>
          </p:cNvSpPr>
          <p:nvPr>
            <p:ph type="body" sz="half" idx="2"/>
          </p:nvPr>
        </p:nvSpPr>
        <p:spPr/>
        <p:txBody>
          <a:bodyPr/>
          <a:lstStyle/>
          <a:p>
            <a:pPr>
              <a:lnSpc>
                <a:spcPct val="100000"/>
              </a:lnSpc>
            </a:pPr>
            <a:r>
              <a:rPr lang="en-US" dirty="0"/>
              <a:t>Stop By:</a:t>
            </a:r>
          </a:p>
          <a:p>
            <a:pPr>
              <a:lnSpc>
                <a:spcPct val="100000"/>
              </a:lnSpc>
            </a:pPr>
            <a:r>
              <a:rPr lang="en-US" dirty="0"/>
              <a:t>89 Franklin Street</a:t>
            </a:r>
          </a:p>
          <a:p>
            <a:pPr>
              <a:lnSpc>
                <a:spcPct val="100000"/>
              </a:lnSpc>
            </a:pPr>
            <a:r>
              <a:rPr lang="en-US" dirty="0"/>
              <a:t>Waterloo, IA, 50703</a:t>
            </a:r>
          </a:p>
          <a:p>
            <a:pPr>
              <a:lnSpc>
                <a:spcPct val="100000"/>
              </a:lnSpc>
            </a:pPr>
            <a:endParaRPr lang="en-US" sz="1050" dirty="0"/>
          </a:p>
          <a:p>
            <a:pPr>
              <a:lnSpc>
                <a:spcPct val="100000"/>
              </a:lnSpc>
            </a:pPr>
            <a:r>
              <a:rPr lang="en-US" dirty="0"/>
              <a:t>Mail:</a:t>
            </a:r>
          </a:p>
          <a:p>
            <a:pPr>
              <a:lnSpc>
                <a:spcPct val="100000"/>
              </a:lnSpc>
            </a:pPr>
            <a:r>
              <a:rPr lang="en-US" dirty="0"/>
              <a:t>PO Box 867</a:t>
            </a:r>
          </a:p>
          <a:p>
            <a:pPr>
              <a:lnSpc>
                <a:spcPct val="100000"/>
              </a:lnSpc>
            </a:pPr>
            <a:r>
              <a:rPr lang="en-US" dirty="0"/>
              <a:t>Waterloo, IA, 50704</a:t>
            </a:r>
          </a:p>
          <a:p>
            <a:pPr>
              <a:lnSpc>
                <a:spcPct val="100000"/>
              </a:lnSpc>
            </a:pPr>
            <a:endParaRPr lang="en-US" sz="1050" dirty="0"/>
          </a:p>
          <a:p>
            <a:pPr>
              <a:lnSpc>
                <a:spcPct val="100000"/>
              </a:lnSpc>
            </a:pPr>
            <a:r>
              <a:rPr lang="en-US" dirty="0"/>
              <a:t>Call:</a:t>
            </a:r>
          </a:p>
          <a:p>
            <a:pPr>
              <a:lnSpc>
                <a:spcPct val="100000"/>
              </a:lnSpc>
            </a:pPr>
            <a:r>
              <a:rPr lang="en-US" dirty="0"/>
              <a:t>319-235-9358</a:t>
            </a:r>
          </a:p>
          <a:p>
            <a:pPr>
              <a:lnSpc>
                <a:spcPct val="100000"/>
              </a:lnSpc>
            </a:pPr>
            <a:endParaRPr lang="en-US" dirty="0"/>
          </a:p>
          <a:p>
            <a:pPr>
              <a:lnSpc>
                <a:spcPct val="100000"/>
              </a:lnSpc>
            </a:pPr>
            <a:r>
              <a:rPr lang="en-US" dirty="0"/>
              <a:t>Visit:</a:t>
            </a:r>
          </a:p>
          <a:p>
            <a:pPr>
              <a:lnSpc>
                <a:spcPct val="100000"/>
              </a:lnSpc>
            </a:pPr>
            <a:r>
              <a:rPr lang="en-US" dirty="0"/>
              <a:t>www.sawaterloo.org</a:t>
            </a:r>
          </a:p>
          <a:p>
            <a:pPr>
              <a:lnSpc>
                <a:spcPct val="100000"/>
              </a:lnSpc>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spTree>
    <p:extLst>
      <p:ext uri="{BB962C8B-B14F-4D97-AF65-F5344CB8AC3E}">
        <p14:creationId xmlns:p14="http://schemas.microsoft.com/office/powerpoint/2010/main" val="421841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to God.  Hand to Man.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590800" y="1141190"/>
            <a:ext cx="3886200" cy="4650010"/>
          </a:xfrm>
        </p:spPr>
      </p:pic>
      <p:sp>
        <p:nvSpPr>
          <p:cNvPr id="4" name="Text Placeholder 3"/>
          <p:cNvSpPr>
            <a:spLocks noGrp="1"/>
          </p:cNvSpPr>
          <p:nvPr>
            <p:ph type="body" sz="half" idx="2"/>
          </p:nvPr>
        </p:nvSpPr>
        <p:spPr/>
        <p:txBody>
          <a:bodyPr>
            <a:noAutofit/>
          </a:bodyPr>
          <a:lstStyle/>
          <a:p>
            <a:r>
              <a:rPr lang="en-US" sz="3200" dirty="0">
                <a:solidFill>
                  <a:schemeClr val="tx2"/>
                </a:solidFill>
                <a:latin typeface="+mn-lt"/>
              </a:rPr>
              <a:t>Doing The Most Good</a:t>
            </a:r>
          </a:p>
        </p:txBody>
      </p:sp>
    </p:spTree>
    <p:extLst>
      <p:ext uri="{BB962C8B-B14F-4D97-AF65-F5344CB8AC3E}">
        <p14:creationId xmlns:p14="http://schemas.microsoft.com/office/powerpoint/2010/main" val="107614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a:t>Soup, Soap, and Salvation</a:t>
            </a:r>
          </a:p>
        </p:txBody>
      </p:sp>
      <p:sp>
        <p:nvSpPr>
          <p:cNvPr id="3" name="Content Placeholder 2"/>
          <p:cNvSpPr>
            <a:spLocks noGrp="1"/>
          </p:cNvSpPr>
          <p:nvPr>
            <p:ph idx="1"/>
          </p:nvPr>
        </p:nvSpPr>
        <p:spPr/>
        <p:txBody>
          <a:bodyPr>
            <a:normAutofit/>
          </a:bodyPr>
          <a:lstStyle/>
          <a:p>
            <a:pPr marL="0" indent="0">
              <a:buNone/>
            </a:pPr>
            <a:r>
              <a:rPr lang="en-US" sz="2000" dirty="0"/>
              <a:t>The Salvation Army was founded in the slums of London in 1865 by William Booth.</a:t>
            </a:r>
          </a:p>
          <a:p>
            <a:pPr marL="0" indent="0">
              <a:buNone/>
            </a:pPr>
            <a:endParaRPr lang="en-US" sz="2000" dirty="0"/>
          </a:p>
          <a:p>
            <a:pPr marL="0" indent="0">
              <a:buNone/>
            </a:pPr>
            <a:r>
              <a:rPr lang="en-US" sz="2000" dirty="0"/>
              <a:t>Disenfranchised by the church’s view on poverty, Booth took the more practical approach of meeting basic needs first.  In Booth’s opinion, the path to a changed heart began with immediate need.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905860"/>
            <a:ext cx="3733800" cy="25711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spTree>
    <p:extLst>
      <p:ext uri="{BB962C8B-B14F-4D97-AF65-F5344CB8AC3E}">
        <p14:creationId xmlns:p14="http://schemas.microsoft.com/office/powerpoint/2010/main" val="197610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Salvation Army is both a Church and a Social-Service Agency</a:t>
            </a:r>
          </a:p>
        </p:txBody>
      </p:sp>
      <p:sp>
        <p:nvSpPr>
          <p:cNvPr id="3" name="Content Placeholder 2"/>
          <p:cNvSpPr>
            <a:spLocks noGrp="1"/>
          </p:cNvSpPr>
          <p:nvPr>
            <p:ph idx="1"/>
          </p:nvPr>
        </p:nvSpPr>
        <p:spPr/>
        <p:txBody>
          <a:bodyPr>
            <a:normAutofit/>
          </a:bodyPr>
          <a:lstStyle/>
          <a:p>
            <a:pPr marL="0" indent="0">
              <a:buNone/>
            </a:pPr>
            <a:endParaRPr lang="en-US" sz="3600" dirty="0"/>
          </a:p>
          <a:p>
            <a:pPr marL="0" indent="0">
              <a:buNone/>
            </a:pPr>
            <a:r>
              <a:rPr lang="en-US" sz="3600" dirty="0"/>
              <a:t>Emphatically </a:t>
            </a:r>
            <a:r>
              <a:rPr lang="en-US" sz="3600" u="sng" dirty="0"/>
              <a:t>practical</a:t>
            </a:r>
            <a:r>
              <a:rPr lang="en-US" sz="3600" dirty="0"/>
              <a:t> and </a:t>
            </a:r>
            <a:r>
              <a:rPr lang="en-US" sz="3600" u="sng" dirty="0"/>
              <a:t>spiritual</a:t>
            </a:r>
          </a:p>
          <a:p>
            <a:pPr marL="0" indent="0">
              <a:buNone/>
            </a:pPr>
            <a:endParaRPr lang="en-US" sz="2800"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sp>
        <p:nvSpPr>
          <p:cNvPr id="6" name="TextBox 5"/>
          <p:cNvSpPr txBox="1"/>
          <p:nvPr/>
        </p:nvSpPr>
        <p:spPr>
          <a:xfrm>
            <a:off x="1752600" y="3352800"/>
            <a:ext cx="6553200" cy="2308324"/>
          </a:xfrm>
          <a:prstGeom prst="rect">
            <a:avLst/>
          </a:prstGeom>
          <a:noFill/>
        </p:spPr>
        <p:txBody>
          <a:bodyPr wrap="square" rtlCol="0">
            <a:spAutoFit/>
          </a:bodyPr>
          <a:lstStyle/>
          <a:p>
            <a:r>
              <a:rPr lang="en-US" sz="3600" i="1" dirty="0">
                <a:solidFill>
                  <a:schemeClr val="tx1">
                    <a:lumMod val="75000"/>
                    <a:lumOff val="25000"/>
                  </a:schemeClr>
                </a:solidFill>
              </a:rPr>
              <a:t>“There is no reward equal to that of doing the most good to the most people in the most need.” Evangeline Booth</a:t>
            </a:r>
          </a:p>
        </p:txBody>
      </p:sp>
    </p:spTree>
    <p:extLst>
      <p:ext uri="{BB962C8B-B14F-4D97-AF65-F5344CB8AC3E}">
        <p14:creationId xmlns:p14="http://schemas.microsoft.com/office/powerpoint/2010/main" val="353606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Salvation Army in the Cedar Valley</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600199"/>
            <a:ext cx="3124200" cy="2268665"/>
          </a:xfrm>
          <a:ln w="12700">
            <a:solidFill>
              <a:schemeClr val="tx1"/>
            </a:solidFill>
          </a:ln>
        </p:spPr>
      </p:pic>
      <p:sp>
        <p:nvSpPr>
          <p:cNvPr id="4" name="Content Placeholder 3"/>
          <p:cNvSpPr>
            <a:spLocks noGrp="1"/>
          </p:cNvSpPr>
          <p:nvPr>
            <p:ph sz="quarter" idx="13"/>
          </p:nvPr>
        </p:nvSpPr>
        <p:spPr/>
        <p:txBody>
          <a:bodyPr anchor="ctr"/>
          <a:lstStyle/>
          <a:p>
            <a:pPr marL="0" indent="0">
              <a:buNone/>
            </a:pPr>
            <a:r>
              <a:rPr lang="en-US" dirty="0"/>
              <a:t>The Salvation Army was first opened in Waterloo in July of 1899.  In the 117 years since, roughly 6 generations of families have benefitted from the work of The Salvation Army in the Cedar Valley.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700" y="3962400"/>
            <a:ext cx="3744276" cy="2692908"/>
          </a:xfrm>
          <a:prstGeom prst="rect">
            <a:avLst/>
          </a:prstGeom>
          <a:ln w="1270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spTree>
    <p:extLst>
      <p:ext uri="{BB962C8B-B14F-4D97-AF65-F5344CB8AC3E}">
        <p14:creationId xmlns:p14="http://schemas.microsoft.com/office/powerpoint/2010/main" val="372665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than Red Kettles</a:t>
            </a:r>
          </a:p>
        </p:txBody>
      </p:sp>
      <p:sp>
        <p:nvSpPr>
          <p:cNvPr id="3" name="Content Placeholder 2"/>
          <p:cNvSpPr>
            <a:spLocks noGrp="1"/>
          </p:cNvSpPr>
          <p:nvPr>
            <p:ph idx="1"/>
          </p:nvPr>
        </p:nvSpPr>
        <p:spPr/>
        <p:txBody>
          <a:bodyPr/>
          <a:lstStyle/>
          <a:p>
            <a:pPr marL="0" indent="0">
              <a:buNone/>
            </a:pPr>
            <a:r>
              <a:rPr lang="en-US" dirty="0"/>
              <a:t>The Salvation Army is famous for its Red Kettle Christmas fundraising.  It is what The Salvation Army does with those funds that is the most important part of our story.</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graphicFrame>
        <p:nvGraphicFramePr>
          <p:cNvPr id="6" name="Diagram 5"/>
          <p:cNvGraphicFramePr/>
          <p:nvPr>
            <p:extLst>
              <p:ext uri="{D42A27DB-BD31-4B8C-83A1-F6EECF244321}">
                <p14:modId xmlns:p14="http://schemas.microsoft.com/office/powerpoint/2010/main" val="3508178493"/>
              </p:ext>
            </p:extLst>
          </p:nvPr>
        </p:nvGraphicFramePr>
        <p:xfrm>
          <a:off x="2133600" y="3200400"/>
          <a:ext cx="6096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46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a:t>
            </a:r>
          </a:p>
        </p:txBody>
      </p:sp>
      <p:sp>
        <p:nvSpPr>
          <p:cNvPr id="3" name="Content Placeholder 2"/>
          <p:cNvSpPr>
            <a:spLocks noGrp="1"/>
          </p:cNvSpPr>
          <p:nvPr>
            <p:ph idx="1"/>
          </p:nvPr>
        </p:nvSpPr>
        <p:spPr/>
        <p:txBody>
          <a:bodyPr>
            <a:normAutofit/>
          </a:bodyPr>
          <a:lstStyle/>
          <a:p>
            <a:pPr marL="0" indent="0" algn="ctr">
              <a:buNone/>
            </a:pPr>
            <a:endParaRPr lang="en-US" sz="3200" dirty="0"/>
          </a:p>
          <a:p>
            <a:pPr marL="0" indent="0" algn="ctr">
              <a:buNone/>
            </a:pPr>
            <a:r>
              <a:rPr lang="en-US" sz="3200" dirty="0"/>
              <a:t>The Salvation Army is a church.  Weekly worship services, led by the Corps officers, are held Sunday mornings in the Chapel.  </a:t>
            </a:r>
          </a:p>
          <a:p>
            <a:pPr marL="0" indent="0">
              <a:buNone/>
            </a:pPr>
            <a:endParaRPr lang="en-US" sz="3200" dirty="0"/>
          </a:p>
          <a:p>
            <a:pPr marL="0" indent="0" algn="ctr">
              <a:buNone/>
            </a:pPr>
            <a:r>
              <a:rPr lang="en-US" sz="3200" dirty="0"/>
              <a:t>Sunday School for all ages precedes the worship service.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00"/>
            <a:ext cx="891568" cy="1066800"/>
          </a:xfrm>
          <a:prstGeom prst="rect">
            <a:avLst/>
          </a:prstGeom>
        </p:spPr>
      </p:pic>
    </p:spTree>
    <p:extLst>
      <p:ext uri="{BB962C8B-B14F-4D97-AF65-F5344CB8AC3E}">
        <p14:creationId xmlns:p14="http://schemas.microsoft.com/office/powerpoint/2010/main" val="427737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77985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69808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2852</TotalTime>
  <Words>990</Words>
  <Application>Microsoft Office PowerPoint</Application>
  <PresentationFormat>On-screen Show (4:3)</PresentationFormat>
  <Paragraphs>92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Century Gothic</vt:lpstr>
      <vt:lpstr>Courier New</vt:lpstr>
      <vt:lpstr>Palatino Linotype</vt:lpstr>
      <vt:lpstr>Executive</vt:lpstr>
      <vt:lpstr>The Salvation Army of Waterloo/Cedar Falls</vt:lpstr>
      <vt:lpstr>Our Mission</vt:lpstr>
      <vt:lpstr>Soup, Soap, and Salvation</vt:lpstr>
      <vt:lpstr>The Salvation Army is both a Church and a Social-Service Agency</vt:lpstr>
      <vt:lpstr>The Salvation Army in the Cedar Valley</vt:lpstr>
      <vt:lpstr>More than Red Kettles</vt:lpstr>
      <vt:lpstr>Spiritual</vt:lpstr>
      <vt:lpstr>PowerPoint Presentation</vt:lpstr>
      <vt:lpstr>PowerPoint Presentation</vt:lpstr>
      <vt:lpstr>PowerPoint Presentation</vt:lpstr>
      <vt:lpstr>PowerPoint Presentation</vt:lpstr>
      <vt:lpstr>Disaster Relief</vt:lpstr>
      <vt:lpstr>Emergency Assistance</vt:lpstr>
      <vt:lpstr>Emergency Food Pantry</vt:lpstr>
      <vt:lpstr>Emergency Shelters</vt:lpstr>
      <vt:lpstr>Daily Meal Program</vt:lpstr>
      <vt:lpstr>Family Activity Center</vt:lpstr>
      <vt:lpstr>Seasonal Assistance</vt:lpstr>
      <vt:lpstr>ACE-SAP Free Clinic</vt:lpstr>
      <vt:lpstr>Family Thrift Store</vt:lpstr>
      <vt:lpstr>Ways to Support The Salvation Army of Waterloo/ Cedar Falls</vt:lpstr>
      <vt:lpstr>Heart to God.  Hand to 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Salvation Army of Waterloo/Cedar Falls</dc:title>
  <dc:creator>Grace Kole</dc:creator>
  <cp:lastModifiedBy>Owner</cp:lastModifiedBy>
  <cp:revision>86</cp:revision>
  <dcterms:created xsi:type="dcterms:W3CDTF">2014-09-29T19:21:12Z</dcterms:created>
  <dcterms:modified xsi:type="dcterms:W3CDTF">2017-03-11T22:29:43Z</dcterms:modified>
</cp:coreProperties>
</file>