
<file path=[Content_Types].xml><?xml version="1.0" encoding="utf-8"?>
<Types xmlns="http://schemas.openxmlformats.org/package/2006/content-types">
  <Default Extension="bmp" ContentType="image/bmp"/>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3" r:id="rId7"/>
    <p:sldId id="264" r:id="rId8"/>
    <p:sldId id="265" r:id="rId9"/>
    <p:sldId id="266" r:id="rId10"/>
    <p:sldId id="278"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87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253541-CCB7-407F-B01D-8F670388633A}" type="datetimeFigureOut">
              <a:rPr lang="en-US" smtClean="0"/>
              <a:t>3/8/2014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F9079-72A9-416C-AD0C-25522CB9CC96}" type="slidenum">
              <a:rPr lang="en-US" smtClean="0"/>
              <a:t>‹#›</a:t>
            </a:fld>
            <a:endParaRPr lang="en-US"/>
          </a:p>
        </p:txBody>
      </p:sp>
    </p:spTree>
    <p:extLst>
      <p:ext uri="{BB962C8B-B14F-4D97-AF65-F5344CB8AC3E}">
        <p14:creationId xmlns:p14="http://schemas.microsoft.com/office/powerpoint/2010/main" val="3481228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253541-CCB7-407F-B01D-8F670388633A}" type="datetimeFigureOut">
              <a:rPr lang="en-US" smtClean="0"/>
              <a:t>3/8/2014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F9079-72A9-416C-AD0C-25522CB9CC96}" type="slidenum">
              <a:rPr lang="en-US" smtClean="0"/>
              <a:t>‹#›</a:t>
            </a:fld>
            <a:endParaRPr lang="en-US"/>
          </a:p>
        </p:txBody>
      </p:sp>
    </p:spTree>
    <p:extLst>
      <p:ext uri="{BB962C8B-B14F-4D97-AF65-F5344CB8AC3E}">
        <p14:creationId xmlns:p14="http://schemas.microsoft.com/office/powerpoint/2010/main" val="2948611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253541-CCB7-407F-B01D-8F670388633A}" type="datetimeFigureOut">
              <a:rPr lang="en-US" smtClean="0"/>
              <a:t>3/8/2014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F9079-72A9-416C-AD0C-25522CB9CC96}" type="slidenum">
              <a:rPr lang="en-US" smtClean="0"/>
              <a:t>‹#›</a:t>
            </a:fld>
            <a:endParaRPr lang="en-US"/>
          </a:p>
        </p:txBody>
      </p:sp>
    </p:spTree>
    <p:extLst>
      <p:ext uri="{BB962C8B-B14F-4D97-AF65-F5344CB8AC3E}">
        <p14:creationId xmlns:p14="http://schemas.microsoft.com/office/powerpoint/2010/main" val="1773398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253541-CCB7-407F-B01D-8F670388633A}" type="datetimeFigureOut">
              <a:rPr lang="en-US" smtClean="0"/>
              <a:t>3/8/2014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F9079-72A9-416C-AD0C-25522CB9CC96}" type="slidenum">
              <a:rPr lang="en-US" smtClean="0"/>
              <a:t>‹#›</a:t>
            </a:fld>
            <a:endParaRPr lang="en-US"/>
          </a:p>
        </p:txBody>
      </p:sp>
    </p:spTree>
    <p:extLst>
      <p:ext uri="{BB962C8B-B14F-4D97-AF65-F5344CB8AC3E}">
        <p14:creationId xmlns:p14="http://schemas.microsoft.com/office/powerpoint/2010/main" val="1672203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253541-CCB7-407F-B01D-8F670388633A}" type="datetimeFigureOut">
              <a:rPr lang="en-US" smtClean="0"/>
              <a:t>3/8/2014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F9079-72A9-416C-AD0C-25522CB9CC96}" type="slidenum">
              <a:rPr lang="en-US" smtClean="0"/>
              <a:t>‹#›</a:t>
            </a:fld>
            <a:endParaRPr lang="en-US"/>
          </a:p>
        </p:txBody>
      </p:sp>
    </p:spTree>
    <p:extLst>
      <p:ext uri="{BB962C8B-B14F-4D97-AF65-F5344CB8AC3E}">
        <p14:creationId xmlns:p14="http://schemas.microsoft.com/office/powerpoint/2010/main" val="4018496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253541-CCB7-407F-B01D-8F670388633A}" type="datetimeFigureOut">
              <a:rPr lang="en-US" smtClean="0"/>
              <a:t>3/8/2014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F9079-72A9-416C-AD0C-25522CB9CC96}" type="slidenum">
              <a:rPr lang="en-US" smtClean="0"/>
              <a:t>‹#›</a:t>
            </a:fld>
            <a:endParaRPr lang="en-US"/>
          </a:p>
        </p:txBody>
      </p:sp>
    </p:spTree>
    <p:extLst>
      <p:ext uri="{BB962C8B-B14F-4D97-AF65-F5344CB8AC3E}">
        <p14:creationId xmlns:p14="http://schemas.microsoft.com/office/powerpoint/2010/main" val="687469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253541-CCB7-407F-B01D-8F670388633A}" type="datetimeFigureOut">
              <a:rPr lang="en-US" smtClean="0"/>
              <a:t>3/8/2014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F9079-72A9-416C-AD0C-25522CB9CC96}" type="slidenum">
              <a:rPr lang="en-US" smtClean="0"/>
              <a:t>‹#›</a:t>
            </a:fld>
            <a:endParaRPr lang="en-US"/>
          </a:p>
        </p:txBody>
      </p:sp>
    </p:spTree>
    <p:extLst>
      <p:ext uri="{BB962C8B-B14F-4D97-AF65-F5344CB8AC3E}">
        <p14:creationId xmlns:p14="http://schemas.microsoft.com/office/powerpoint/2010/main" val="3250443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253541-CCB7-407F-B01D-8F670388633A}" type="datetimeFigureOut">
              <a:rPr lang="en-US" smtClean="0"/>
              <a:t>3/8/2014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F9079-72A9-416C-AD0C-25522CB9CC96}" type="slidenum">
              <a:rPr lang="en-US" smtClean="0"/>
              <a:t>‹#›</a:t>
            </a:fld>
            <a:endParaRPr lang="en-US"/>
          </a:p>
        </p:txBody>
      </p:sp>
    </p:spTree>
    <p:extLst>
      <p:ext uri="{BB962C8B-B14F-4D97-AF65-F5344CB8AC3E}">
        <p14:creationId xmlns:p14="http://schemas.microsoft.com/office/powerpoint/2010/main" val="2515421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53541-CCB7-407F-B01D-8F670388633A}" type="datetimeFigureOut">
              <a:rPr lang="en-US" smtClean="0"/>
              <a:t>3/8/2014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F9079-72A9-416C-AD0C-25522CB9CC96}" type="slidenum">
              <a:rPr lang="en-US" smtClean="0"/>
              <a:t>‹#›</a:t>
            </a:fld>
            <a:endParaRPr lang="en-US"/>
          </a:p>
        </p:txBody>
      </p:sp>
    </p:spTree>
    <p:extLst>
      <p:ext uri="{BB962C8B-B14F-4D97-AF65-F5344CB8AC3E}">
        <p14:creationId xmlns:p14="http://schemas.microsoft.com/office/powerpoint/2010/main" val="3801166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253541-CCB7-407F-B01D-8F670388633A}" type="datetimeFigureOut">
              <a:rPr lang="en-US" smtClean="0"/>
              <a:t>3/8/2014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F9079-72A9-416C-AD0C-25522CB9CC96}" type="slidenum">
              <a:rPr lang="en-US" smtClean="0"/>
              <a:t>‹#›</a:t>
            </a:fld>
            <a:endParaRPr lang="en-US"/>
          </a:p>
        </p:txBody>
      </p:sp>
    </p:spTree>
    <p:extLst>
      <p:ext uri="{BB962C8B-B14F-4D97-AF65-F5344CB8AC3E}">
        <p14:creationId xmlns:p14="http://schemas.microsoft.com/office/powerpoint/2010/main" val="41956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253541-CCB7-407F-B01D-8F670388633A}" type="datetimeFigureOut">
              <a:rPr lang="en-US" smtClean="0"/>
              <a:t>3/8/2014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F9079-72A9-416C-AD0C-25522CB9CC96}" type="slidenum">
              <a:rPr lang="en-US" smtClean="0"/>
              <a:t>‹#›</a:t>
            </a:fld>
            <a:endParaRPr lang="en-US"/>
          </a:p>
        </p:txBody>
      </p:sp>
    </p:spTree>
    <p:extLst>
      <p:ext uri="{BB962C8B-B14F-4D97-AF65-F5344CB8AC3E}">
        <p14:creationId xmlns:p14="http://schemas.microsoft.com/office/powerpoint/2010/main" val="3623162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53541-CCB7-407F-B01D-8F670388633A}" type="datetimeFigureOut">
              <a:rPr lang="en-US" smtClean="0"/>
              <a:t>3/8/2014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AF9079-72A9-416C-AD0C-25522CB9CC96}" type="slidenum">
              <a:rPr lang="en-US" smtClean="0"/>
              <a:t>‹#›</a:t>
            </a:fld>
            <a:endParaRPr lang="en-US"/>
          </a:p>
        </p:txBody>
      </p:sp>
    </p:spTree>
    <p:extLst>
      <p:ext uri="{BB962C8B-B14F-4D97-AF65-F5344CB8AC3E}">
        <p14:creationId xmlns:p14="http://schemas.microsoft.com/office/powerpoint/2010/main" val="1506215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b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b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b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b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b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b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b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b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b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b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b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b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b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b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5105400"/>
            <a:ext cx="4191000" cy="1143000"/>
          </a:xfrm>
        </p:spPr>
        <p:txBody>
          <a:bodyPr>
            <a:normAutofit fontScale="90000"/>
          </a:bodyPr>
          <a:lstStyle/>
          <a:p>
            <a:r>
              <a:rPr lang="en-US" dirty="0"/>
              <a:t/>
            </a:r>
            <a:br>
              <a:rPr lang="en-US" dirty="0"/>
            </a:br>
            <a:r>
              <a:rPr lang="en-US" sz="2700" dirty="0">
                <a:latin typeface="Franklin Gothic Heavy" pitchFamily="34" charset="0"/>
              </a:rPr>
              <a:t>A Century of Ham </a:t>
            </a:r>
            <a:r>
              <a:rPr lang="en-US" sz="2700" dirty="0" smtClean="0">
                <a:latin typeface="Franklin Gothic Heavy" pitchFamily="34" charset="0"/>
              </a:rPr>
              <a:t>Radio</a:t>
            </a:r>
            <a:br>
              <a:rPr lang="en-US" sz="2700" dirty="0" smtClean="0">
                <a:latin typeface="Franklin Gothic Heavy" pitchFamily="34" charset="0"/>
              </a:rPr>
            </a:br>
            <a:r>
              <a:rPr lang="en-US" sz="1800" dirty="0" smtClean="0">
                <a:latin typeface="Arial" pitchFamily="34" charset="0"/>
                <a:cs typeface="Arial" pitchFamily="34" charset="0"/>
              </a:rPr>
              <a:t>WØMG Presentation         08 March 2014</a:t>
            </a:r>
            <a:endParaRPr lang="en-US" sz="1800" dirty="0">
              <a:latin typeface="Arial" pitchFamily="34" charset="0"/>
              <a:cs typeface="Arial" pitchFamily="34" charset="0"/>
            </a:endParaRPr>
          </a:p>
        </p:txBody>
      </p:sp>
      <p:sp>
        <p:nvSpPr>
          <p:cNvPr id="3" name="Content Placeholder 2"/>
          <p:cNvSpPr>
            <a:spLocks noGrp="1"/>
          </p:cNvSpPr>
          <p:nvPr>
            <p:ph idx="1"/>
          </p:nvPr>
        </p:nvSpPr>
        <p:spPr>
          <a:xfrm>
            <a:off x="2362200" y="2362200"/>
            <a:ext cx="2667000" cy="838199"/>
          </a:xfrm>
        </p:spPr>
        <p:txBody>
          <a:bodyPr>
            <a:normAutofit fontScale="92500" lnSpcReduction="20000"/>
          </a:bodyPr>
          <a:lstStyle/>
          <a:p>
            <a:pPr marL="0" indent="0" algn="ctr">
              <a:buNone/>
            </a:pPr>
            <a:r>
              <a:rPr lang="en-US" sz="6000" dirty="0" smtClean="0">
                <a:latin typeface="Franklin Gothic Heavy" pitchFamily="34" charset="0"/>
              </a:rPr>
              <a:t>ARRL</a:t>
            </a:r>
          </a:p>
          <a:p>
            <a:pPr marL="0" indent="0" algn="ctr">
              <a:buNone/>
            </a:pPr>
            <a:endParaRPr lang="en-US" dirty="0">
              <a:latin typeface="Franklin Gothic Heavy"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295900"/>
            <a:ext cx="1352550" cy="1143000"/>
          </a:xfrm>
          <a:prstGeom prst="rect">
            <a:avLst/>
          </a:prstGeom>
        </p:spPr>
      </p:pic>
      <p:sp>
        <p:nvSpPr>
          <p:cNvPr id="5" name="TextBox 4"/>
          <p:cNvSpPr txBox="1"/>
          <p:nvPr/>
        </p:nvSpPr>
        <p:spPr>
          <a:xfrm>
            <a:off x="4800600" y="2343834"/>
            <a:ext cx="2895600" cy="646331"/>
          </a:xfrm>
          <a:prstGeom prst="rect">
            <a:avLst/>
          </a:prstGeom>
          <a:noFill/>
        </p:spPr>
        <p:txBody>
          <a:bodyPr wrap="square" rtlCol="0">
            <a:spAutoFit/>
          </a:bodyPr>
          <a:lstStyle/>
          <a:p>
            <a:pPr algn="ctr"/>
            <a:r>
              <a:rPr lang="en-US" dirty="0" smtClean="0"/>
              <a:t>The national association for</a:t>
            </a:r>
          </a:p>
          <a:p>
            <a:pPr algn="ctr"/>
            <a:r>
              <a:rPr lang="en-US" dirty="0" smtClean="0">
                <a:latin typeface="Franklin Gothic Heavy" pitchFamily="34" charset="0"/>
              </a:rPr>
              <a:t>Amateur   Radio</a:t>
            </a:r>
            <a:r>
              <a:rPr lang="en-US" dirty="0" smtClean="0"/>
              <a:t>®</a:t>
            </a:r>
            <a:endParaRPr lang="en-US" dirty="0"/>
          </a:p>
        </p:txBody>
      </p:sp>
      <p:sp>
        <p:nvSpPr>
          <p:cNvPr id="8" name="TextBox 7"/>
          <p:cNvSpPr txBox="1"/>
          <p:nvPr/>
        </p:nvSpPr>
        <p:spPr>
          <a:xfrm>
            <a:off x="2590800" y="3004999"/>
            <a:ext cx="5105400" cy="769441"/>
          </a:xfrm>
          <a:prstGeom prst="rect">
            <a:avLst/>
          </a:prstGeom>
          <a:solidFill>
            <a:schemeClr val="tx1"/>
          </a:solidFill>
        </p:spPr>
        <p:txBody>
          <a:bodyPr wrap="square" rtlCol="0">
            <a:spAutoFit/>
          </a:bodyPr>
          <a:lstStyle/>
          <a:p>
            <a:pPr algn="ctr"/>
            <a:r>
              <a:rPr lang="en-US" sz="4400" dirty="0" smtClean="0">
                <a:ln>
                  <a:solidFill>
                    <a:schemeClr val="accent6">
                      <a:lumMod val="75000"/>
                    </a:schemeClr>
                  </a:solidFill>
                </a:ln>
                <a:solidFill>
                  <a:schemeClr val="accent6">
                    <a:lumMod val="75000"/>
                  </a:schemeClr>
                </a:solidFill>
              </a:rPr>
              <a:t>CENTENNIAL</a:t>
            </a:r>
            <a:endParaRPr lang="en-US" sz="4400" dirty="0">
              <a:ln>
                <a:solidFill>
                  <a:schemeClr val="accent6">
                    <a:lumMod val="75000"/>
                  </a:schemeClr>
                </a:solidFill>
              </a:ln>
              <a:solidFill>
                <a:schemeClr val="accent6">
                  <a:lumMod val="75000"/>
                </a:schemeClr>
              </a:solidFill>
            </a:endParaRPr>
          </a:p>
        </p:txBody>
      </p:sp>
    </p:spTree>
    <p:extLst>
      <p:ext uri="{BB962C8B-B14F-4D97-AF65-F5344CB8AC3E}">
        <p14:creationId xmlns:p14="http://schemas.microsoft.com/office/powerpoint/2010/main" val="2151806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5105400"/>
            <a:ext cx="4191000" cy="1143000"/>
          </a:xfrm>
        </p:spPr>
        <p:txBody>
          <a:bodyPr>
            <a:normAutofit fontScale="90000"/>
          </a:bodyPr>
          <a:lstStyle/>
          <a:p>
            <a:r>
              <a:rPr lang="en-US" dirty="0"/>
              <a:t/>
            </a:r>
            <a:br>
              <a:rPr lang="en-US" dirty="0"/>
            </a:br>
            <a:r>
              <a:rPr lang="en-US" sz="2700" dirty="0">
                <a:latin typeface="Franklin Gothic Heavy" pitchFamily="34" charset="0"/>
              </a:rPr>
              <a:t>A Century of Ham </a:t>
            </a:r>
            <a:r>
              <a:rPr lang="en-US" sz="2700" dirty="0" smtClean="0">
                <a:latin typeface="Franklin Gothic Heavy" pitchFamily="34" charset="0"/>
              </a:rPr>
              <a:t>Radio</a:t>
            </a:r>
            <a:br>
              <a:rPr lang="en-US" sz="2700" dirty="0" smtClean="0">
                <a:latin typeface="Franklin Gothic Heavy" pitchFamily="34" charset="0"/>
              </a:rPr>
            </a:br>
            <a:r>
              <a:rPr lang="en-US" sz="1800" dirty="0" smtClean="0">
                <a:latin typeface="Arial" pitchFamily="34" charset="0"/>
                <a:cs typeface="Arial" pitchFamily="34" charset="0"/>
              </a:rPr>
              <a:t>WØMG Presentation         08 March 2014</a:t>
            </a:r>
            <a:endParaRPr lang="en-US" sz="1800" dirty="0">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295900"/>
            <a:ext cx="1352550" cy="1143000"/>
          </a:xfrm>
          <a:prstGeom prst="rect">
            <a:avLst/>
          </a:prstGeom>
        </p:spPr>
      </p:pic>
      <p:sp>
        <p:nvSpPr>
          <p:cNvPr id="6" name="Content Placeholder 5"/>
          <p:cNvSpPr>
            <a:spLocks noGrp="1"/>
          </p:cNvSpPr>
          <p:nvPr>
            <p:ph idx="1"/>
          </p:nvPr>
        </p:nvSpPr>
        <p:spPr>
          <a:xfrm>
            <a:off x="533400" y="304800"/>
            <a:ext cx="8229600" cy="4991100"/>
          </a:xfrm>
        </p:spPr>
        <p:txBody>
          <a:bodyPr>
            <a:normAutofit/>
          </a:bodyPr>
          <a:lstStyle/>
          <a:p>
            <a:r>
              <a:rPr lang="en-US" sz="2000" b="1" dirty="0" smtClean="0"/>
              <a:t>How I find WIAW/W100AW participating stations:</a:t>
            </a:r>
          </a:p>
          <a:p>
            <a:pPr lvl="1" algn="just"/>
            <a:r>
              <a:rPr lang="en-US" sz="1600" b="1" dirty="0" err="1" smtClean="0"/>
              <a:t>DXLabs</a:t>
            </a:r>
            <a:r>
              <a:rPr lang="en-US" sz="1600" b="1" dirty="0" smtClean="0"/>
              <a:t> Spot Collector:</a:t>
            </a:r>
            <a:endParaRPr lang="en-US" sz="1600" b="1" dirty="0">
              <a:solidFill>
                <a:srgbClr val="FF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219200"/>
            <a:ext cx="7391400" cy="4001608"/>
          </a:xfrm>
          <a:prstGeom prst="rect">
            <a:avLst/>
          </a:prstGeom>
        </p:spPr>
      </p:pic>
    </p:spTree>
    <p:extLst>
      <p:ext uri="{BB962C8B-B14F-4D97-AF65-F5344CB8AC3E}">
        <p14:creationId xmlns:p14="http://schemas.microsoft.com/office/powerpoint/2010/main" val="3324256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5105400"/>
            <a:ext cx="4191000" cy="1143000"/>
          </a:xfrm>
        </p:spPr>
        <p:txBody>
          <a:bodyPr>
            <a:normAutofit fontScale="90000"/>
          </a:bodyPr>
          <a:lstStyle/>
          <a:p>
            <a:r>
              <a:rPr lang="en-US" dirty="0"/>
              <a:t/>
            </a:r>
            <a:br>
              <a:rPr lang="en-US" dirty="0"/>
            </a:br>
            <a:r>
              <a:rPr lang="en-US" sz="2700" dirty="0">
                <a:latin typeface="Franklin Gothic Heavy" pitchFamily="34" charset="0"/>
              </a:rPr>
              <a:t>A Century of Ham </a:t>
            </a:r>
            <a:r>
              <a:rPr lang="en-US" sz="2700" dirty="0" smtClean="0">
                <a:latin typeface="Franklin Gothic Heavy" pitchFamily="34" charset="0"/>
              </a:rPr>
              <a:t>Radio</a:t>
            </a:r>
            <a:br>
              <a:rPr lang="en-US" sz="2700" dirty="0" smtClean="0">
                <a:latin typeface="Franklin Gothic Heavy" pitchFamily="34" charset="0"/>
              </a:rPr>
            </a:br>
            <a:r>
              <a:rPr lang="en-US" sz="1800" dirty="0" smtClean="0">
                <a:latin typeface="Arial" pitchFamily="34" charset="0"/>
                <a:cs typeface="Arial" pitchFamily="34" charset="0"/>
              </a:rPr>
              <a:t>WØMG Presentation         08 March 2014</a:t>
            </a:r>
            <a:endParaRPr lang="en-US" sz="1800" dirty="0">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295900"/>
            <a:ext cx="1352550" cy="1143000"/>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3600" y="457200"/>
            <a:ext cx="4613563" cy="5029200"/>
          </a:xfrm>
        </p:spPr>
      </p:pic>
    </p:spTree>
    <p:extLst>
      <p:ext uri="{BB962C8B-B14F-4D97-AF65-F5344CB8AC3E}">
        <p14:creationId xmlns:p14="http://schemas.microsoft.com/office/powerpoint/2010/main" val="1267931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5105400"/>
            <a:ext cx="4191000" cy="1143000"/>
          </a:xfrm>
        </p:spPr>
        <p:txBody>
          <a:bodyPr>
            <a:normAutofit fontScale="90000"/>
          </a:bodyPr>
          <a:lstStyle/>
          <a:p>
            <a:r>
              <a:rPr lang="en-US" dirty="0"/>
              <a:t/>
            </a:r>
            <a:br>
              <a:rPr lang="en-US" dirty="0"/>
            </a:br>
            <a:r>
              <a:rPr lang="en-US" sz="2700" dirty="0">
                <a:latin typeface="Franklin Gothic Heavy" pitchFamily="34" charset="0"/>
              </a:rPr>
              <a:t>A Century of Ham </a:t>
            </a:r>
            <a:r>
              <a:rPr lang="en-US" sz="2700" dirty="0" smtClean="0">
                <a:latin typeface="Franklin Gothic Heavy" pitchFamily="34" charset="0"/>
              </a:rPr>
              <a:t>Radio</a:t>
            </a:r>
            <a:br>
              <a:rPr lang="en-US" sz="2700" dirty="0" smtClean="0">
                <a:latin typeface="Franklin Gothic Heavy" pitchFamily="34" charset="0"/>
              </a:rPr>
            </a:br>
            <a:r>
              <a:rPr lang="en-US" sz="1800" dirty="0" smtClean="0">
                <a:latin typeface="Arial" pitchFamily="34" charset="0"/>
                <a:cs typeface="Arial" pitchFamily="34" charset="0"/>
              </a:rPr>
              <a:t>WØMG Presentation         08 March 2014</a:t>
            </a:r>
            <a:endParaRPr lang="en-US" sz="1800" dirty="0">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295900"/>
            <a:ext cx="1352550" cy="1143000"/>
          </a:xfrm>
          <a:prstGeom prst="rect">
            <a:avLst/>
          </a:prstGeom>
        </p:spPr>
      </p:pic>
      <p:sp>
        <p:nvSpPr>
          <p:cNvPr id="6" name="Content Placeholder 5"/>
          <p:cNvSpPr>
            <a:spLocks noGrp="1"/>
          </p:cNvSpPr>
          <p:nvPr>
            <p:ph idx="1"/>
          </p:nvPr>
        </p:nvSpPr>
        <p:spPr>
          <a:xfrm>
            <a:off x="457200" y="304800"/>
            <a:ext cx="8229600" cy="4991100"/>
          </a:xfrm>
        </p:spPr>
        <p:txBody>
          <a:bodyPr>
            <a:normAutofit lnSpcReduction="10000"/>
          </a:bodyPr>
          <a:lstStyle/>
          <a:p>
            <a:pPr marL="0" indent="0" algn="ctr">
              <a:buNone/>
            </a:pPr>
            <a:endParaRPr lang="en-US" b="1" dirty="0" smtClean="0"/>
          </a:p>
          <a:p>
            <a:endParaRPr lang="en-US" sz="2000" b="1" dirty="0" smtClean="0"/>
          </a:p>
          <a:p>
            <a:pPr algn="just"/>
            <a:r>
              <a:rPr lang="en-US" sz="2000" b="1" dirty="0" smtClean="0"/>
              <a:t>QSO Information Exchange:</a:t>
            </a:r>
          </a:p>
          <a:p>
            <a:pPr lvl="1" algn="just"/>
            <a:r>
              <a:rPr lang="en-US" sz="1600" b="1" dirty="0" smtClean="0"/>
              <a:t>Many stations will try to keep their QSOs short and at a minimum the exchange should include a signal report. The ARRL abbreviation </a:t>
            </a:r>
            <a:r>
              <a:rPr lang="en-US" sz="1600" b="1" dirty="0" smtClean="0">
                <a:solidFill>
                  <a:srgbClr val="FF0000"/>
                </a:solidFill>
              </a:rPr>
              <a:t>(see Centennial QSO Points Table)</a:t>
            </a:r>
            <a:r>
              <a:rPr lang="en-US" sz="1600" b="1" dirty="0" smtClean="0"/>
              <a:t> is optional.</a:t>
            </a:r>
          </a:p>
          <a:p>
            <a:pPr lvl="1" algn="just"/>
            <a:endParaRPr lang="en-US" sz="1600" b="1" dirty="0"/>
          </a:p>
          <a:p>
            <a:pPr lvl="1" algn="just"/>
            <a:r>
              <a:rPr lang="en-US" sz="1600" b="1" dirty="0" smtClean="0"/>
              <a:t>QSOs </a:t>
            </a:r>
            <a:r>
              <a:rPr lang="en-US" sz="1600" b="1" dirty="0" smtClean="0">
                <a:solidFill>
                  <a:srgbClr val="FF0000"/>
                </a:solidFill>
              </a:rPr>
              <a:t>DO NOT </a:t>
            </a:r>
            <a:r>
              <a:rPr lang="en-US" sz="1600" b="1" dirty="0" smtClean="0"/>
              <a:t>have to be contest style and it isn’t necessary to exchange the ARRL organizational information.  </a:t>
            </a:r>
          </a:p>
          <a:p>
            <a:pPr lvl="1" algn="just"/>
            <a:endParaRPr lang="en-US" sz="1600" b="1" dirty="0"/>
          </a:p>
          <a:p>
            <a:pPr lvl="1" algn="just"/>
            <a:r>
              <a:rPr lang="en-US" sz="1600" b="1" dirty="0" smtClean="0"/>
              <a:t>A centennial database will be used to assign point values to logs submitted electronically. For those who do not use electronic submission, they will need to obtain the QSO information from their contacts.</a:t>
            </a:r>
          </a:p>
          <a:p>
            <a:pPr lvl="1" algn="just"/>
            <a:endParaRPr lang="en-US" sz="1600" b="1" dirty="0" smtClean="0"/>
          </a:p>
          <a:p>
            <a:pPr lvl="1" algn="just"/>
            <a:r>
              <a:rPr lang="en-US" sz="1600" b="1" dirty="0" smtClean="0"/>
              <a:t>This event </a:t>
            </a:r>
            <a:r>
              <a:rPr lang="en-US" sz="1600" b="1" dirty="0" smtClean="0">
                <a:solidFill>
                  <a:srgbClr val="FF0000"/>
                </a:solidFill>
              </a:rPr>
              <a:t>IS NOT </a:t>
            </a:r>
            <a:r>
              <a:rPr lang="en-US" sz="1600" b="1" dirty="0" smtClean="0"/>
              <a:t>a contest, so feel free to make contacts in any way you like. If you are a station looking for QSOs, try to operate with the same style as the station you contact.</a:t>
            </a:r>
          </a:p>
          <a:p>
            <a:pPr lvl="1"/>
            <a:endParaRPr lang="en-US" sz="1600" b="1" dirty="0"/>
          </a:p>
          <a:p>
            <a:pPr lvl="1"/>
            <a:endParaRPr lang="en-US" sz="1200" b="1" dirty="0" smtClean="0"/>
          </a:p>
          <a:p>
            <a:pPr marL="0" indent="0">
              <a:buNone/>
            </a:pPr>
            <a:endParaRPr lang="en-US" dirty="0"/>
          </a:p>
        </p:txBody>
      </p:sp>
    </p:spTree>
    <p:extLst>
      <p:ext uri="{BB962C8B-B14F-4D97-AF65-F5344CB8AC3E}">
        <p14:creationId xmlns:p14="http://schemas.microsoft.com/office/powerpoint/2010/main" val="3246013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5105400"/>
            <a:ext cx="4191000" cy="1143000"/>
          </a:xfrm>
        </p:spPr>
        <p:txBody>
          <a:bodyPr>
            <a:normAutofit fontScale="90000"/>
          </a:bodyPr>
          <a:lstStyle/>
          <a:p>
            <a:r>
              <a:rPr lang="en-US" dirty="0"/>
              <a:t/>
            </a:r>
            <a:br>
              <a:rPr lang="en-US" dirty="0"/>
            </a:br>
            <a:r>
              <a:rPr lang="en-US" sz="2700" dirty="0">
                <a:latin typeface="Franklin Gothic Heavy" pitchFamily="34" charset="0"/>
              </a:rPr>
              <a:t>A Century of Ham </a:t>
            </a:r>
            <a:r>
              <a:rPr lang="en-US" sz="2700" dirty="0" smtClean="0">
                <a:latin typeface="Franklin Gothic Heavy" pitchFamily="34" charset="0"/>
              </a:rPr>
              <a:t>Radio</a:t>
            </a:r>
            <a:br>
              <a:rPr lang="en-US" sz="2700" dirty="0" smtClean="0">
                <a:latin typeface="Franklin Gothic Heavy" pitchFamily="34" charset="0"/>
              </a:rPr>
            </a:br>
            <a:r>
              <a:rPr lang="en-US" sz="1800" dirty="0" smtClean="0">
                <a:latin typeface="Arial" pitchFamily="34" charset="0"/>
                <a:cs typeface="Arial" pitchFamily="34" charset="0"/>
              </a:rPr>
              <a:t>WØMG Presentation         08 March 2014</a:t>
            </a:r>
            <a:endParaRPr lang="en-US" sz="1800" dirty="0">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295900"/>
            <a:ext cx="1352550" cy="1143000"/>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9750" y="685800"/>
            <a:ext cx="5419725" cy="4467225"/>
          </a:xfrm>
        </p:spPr>
      </p:pic>
    </p:spTree>
    <p:extLst>
      <p:ext uri="{BB962C8B-B14F-4D97-AF65-F5344CB8AC3E}">
        <p14:creationId xmlns:p14="http://schemas.microsoft.com/office/powerpoint/2010/main" val="4160276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5105400"/>
            <a:ext cx="4191000" cy="1143000"/>
          </a:xfrm>
        </p:spPr>
        <p:txBody>
          <a:bodyPr>
            <a:normAutofit fontScale="90000"/>
          </a:bodyPr>
          <a:lstStyle/>
          <a:p>
            <a:r>
              <a:rPr lang="en-US" dirty="0"/>
              <a:t/>
            </a:r>
            <a:br>
              <a:rPr lang="en-US" dirty="0"/>
            </a:br>
            <a:r>
              <a:rPr lang="en-US" sz="2700" dirty="0">
                <a:latin typeface="Franklin Gothic Heavy" pitchFamily="34" charset="0"/>
              </a:rPr>
              <a:t>A Century of Ham </a:t>
            </a:r>
            <a:r>
              <a:rPr lang="en-US" sz="2700" dirty="0" smtClean="0">
                <a:latin typeface="Franklin Gothic Heavy" pitchFamily="34" charset="0"/>
              </a:rPr>
              <a:t>Radio</a:t>
            </a:r>
            <a:br>
              <a:rPr lang="en-US" sz="2700" dirty="0" smtClean="0">
                <a:latin typeface="Franklin Gothic Heavy" pitchFamily="34" charset="0"/>
              </a:rPr>
            </a:br>
            <a:r>
              <a:rPr lang="en-US" sz="1800" dirty="0" smtClean="0">
                <a:latin typeface="Arial" pitchFamily="34" charset="0"/>
                <a:cs typeface="Arial" pitchFamily="34" charset="0"/>
              </a:rPr>
              <a:t>WØMG Presentation         08 March 2014</a:t>
            </a:r>
            <a:endParaRPr lang="en-US" sz="1800" dirty="0">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295900"/>
            <a:ext cx="1352550" cy="1143000"/>
          </a:xfrm>
          <a:prstGeom prst="rect">
            <a:avLst/>
          </a:prstGeom>
        </p:spPr>
      </p:pic>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69035" y="533400"/>
            <a:ext cx="7125494" cy="3581400"/>
          </a:xfrm>
        </p:spPr>
      </p:pic>
    </p:spTree>
    <p:extLst>
      <p:ext uri="{BB962C8B-B14F-4D97-AF65-F5344CB8AC3E}">
        <p14:creationId xmlns:p14="http://schemas.microsoft.com/office/powerpoint/2010/main" val="38099129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5105400"/>
            <a:ext cx="4191000" cy="1143000"/>
          </a:xfrm>
        </p:spPr>
        <p:txBody>
          <a:bodyPr>
            <a:normAutofit fontScale="90000"/>
          </a:bodyPr>
          <a:lstStyle/>
          <a:p>
            <a:r>
              <a:rPr lang="en-US" dirty="0"/>
              <a:t/>
            </a:r>
            <a:br>
              <a:rPr lang="en-US" dirty="0"/>
            </a:br>
            <a:r>
              <a:rPr lang="en-US" sz="2700" dirty="0">
                <a:latin typeface="Franklin Gothic Heavy" pitchFamily="34" charset="0"/>
              </a:rPr>
              <a:t>A Century of Ham </a:t>
            </a:r>
            <a:r>
              <a:rPr lang="en-US" sz="2700" dirty="0" smtClean="0">
                <a:latin typeface="Franklin Gothic Heavy" pitchFamily="34" charset="0"/>
              </a:rPr>
              <a:t>Radio</a:t>
            </a:r>
            <a:br>
              <a:rPr lang="en-US" sz="2700" dirty="0" smtClean="0">
                <a:latin typeface="Franklin Gothic Heavy" pitchFamily="34" charset="0"/>
              </a:rPr>
            </a:br>
            <a:r>
              <a:rPr lang="en-US" sz="1800" dirty="0" smtClean="0">
                <a:latin typeface="Arial" pitchFamily="34" charset="0"/>
                <a:cs typeface="Arial" pitchFamily="34" charset="0"/>
              </a:rPr>
              <a:t>WØMG Presentation         08 March 2014</a:t>
            </a:r>
            <a:endParaRPr lang="en-US" sz="1800" dirty="0">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295900"/>
            <a:ext cx="1352550" cy="1143000"/>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0" y="533400"/>
            <a:ext cx="4742675" cy="4525963"/>
          </a:xfrm>
        </p:spPr>
      </p:pic>
    </p:spTree>
    <p:extLst>
      <p:ext uri="{BB962C8B-B14F-4D97-AF65-F5344CB8AC3E}">
        <p14:creationId xmlns:p14="http://schemas.microsoft.com/office/powerpoint/2010/main" val="3647134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5105400"/>
            <a:ext cx="4191000" cy="1143000"/>
          </a:xfrm>
        </p:spPr>
        <p:txBody>
          <a:bodyPr>
            <a:normAutofit fontScale="90000"/>
          </a:bodyPr>
          <a:lstStyle/>
          <a:p>
            <a:r>
              <a:rPr lang="en-US" dirty="0"/>
              <a:t/>
            </a:r>
            <a:br>
              <a:rPr lang="en-US" dirty="0"/>
            </a:br>
            <a:r>
              <a:rPr lang="en-US" sz="2700" dirty="0">
                <a:latin typeface="Franklin Gothic Heavy" pitchFamily="34" charset="0"/>
              </a:rPr>
              <a:t>A Century of Ham </a:t>
            </a:r>
            <a:r>
              <a:rPr lang="en-US" sz="2700" dirty="0" smtClean="0">
                <a:latin typeface="Franklin Gothic Heavy" pitchFamily="34" charset="0"/>
              </a:rPr>
              <a:t>Radio</a:t>
            </a:r>
            <a:br>
              <a:rPr lang="en-US" sz="2700" dirty="0" smtClean="0">
                <a:latin typeface="Franklin Gothic Heavy" pitchFamily="34" charset="0"/>
              </a:rPr>
            </a:br>
            <a:r>
              <a:rPr lang="en-US" sz="1800" dirty="0" smtClean="0">
                <a:latin typeface="Arial" pitchFamily="34" charset="0"/>
                <a:cs typeface="Arial" pitchFamily="34" charset="0"/>
              </a:rPr>
              <a:t>WØMG Presentation         08 March 2014</a:t>
            </a:r>
            <a:endParaRPr lang="en-US" sz="1800" dirty="0">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295900"/>
            <a:ext cx="1352550" cy="1143000"/>
          </a:xfrm>
          <a:prstGeom prst="rect">
            <a:avLst/>
          </a:prstGeom>
        </p:spPr>
      </p:pic>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4600" y="457200"/>
            <a:ext cx="3981103" cy="4525963"/>
          </a:xfrm>
        </p:spPr>
      </p:pic>
    </p:spTree>
    <p:extLst>
      <p:ext uri="{BB962C8B-B14F-4D97-AF65-F5344CB8AC3E}">
        <p14:creationId xmlns:p14="http://schemas.microsoft.com/office/powerpoint/2010/main" val="2872472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5105400"/>
            <a:ext cx="4191000" cy="1143000"/>
          </a:xfrm>
        </p:spPr>
        <p:txBody>
          <a:bodyPr>
            <a:normAutofit fontScale="90000"/>
          </a:bodyPr>
          <a:lstStyle/>
          <a:p>
            <a:r>
              <a:rPr lang="en-US" dirty="0"/>
              <a:t/>
            </a:r>
            <a:br>
              <a:rPr lang="en-US" dirty="0"/>
            </a:br>
            <a:r>
              <a:rPr lang="en-US" sz="2700" dirty="0">
                <a:latin typeface="Franklin Gothic Heavy" pitchFamily="34" charset="0"/>
              </a:rPr>
              <a:t>A Century of Ham </a:t>
            </a:r>
            <a:r>
              <a:rPr lang="en-US" sz="2700" dirty="0" smtClean="0">
                <a:latin typeface="Franklin Gothic Heavy" pitchFamily="34" charset="0"/>
              </a:rPr>
              <a:t>Radio</a:t>
            </a:r>
            <a:br>
              <a:rPr lang="en-US" sz="2700" dirty="0" smtClean="0">
                <a:latin typeface="Franklin Gothic Heavy" pitchFamily="34" charset="0"/>
              </a:rPr>
            </a:br>
            <a:r>
              <a:rPr lang="en-US" sz="1800" dirty="0" smtClean="0">
                <a:latin typeface="Arial" pitchFamily="34" charset="0"/>
                <a:cs typeface="Arial" pitchFamily="34" charset="0"/>
              </a:rPr>
              <a:t>WØMG Presentation         08 March 2014</a:t>
            </a:r>
            <a:endParaRPr lang="en-US" sz="1800" dirty="0">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295900"/>
            <a:ext cx="1352550" cy="1143000"/>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381000"/>
            <a:ext cx="5267325" cy="4114800"/>
          </a:xfrm>
        </p:spPr>
      </p:pic>
    </p:spTree>
    <p:extLst>
      <p:ext uri="{BB962C8B-B14F-4D97-AF65-F5344CB8AC3E}">
        <p14:creationId xmlns:p14="http://schemas.microsoft.com/office/powerpoint/2010/main" val="23446088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5105400"/>
            <a:ext cx="4191000" cy="1143000"/>
          </a:xfrm>
        </p:spPr>
        <p:txBody>
          <a:bodyPr>
            <a:normAutofit fontScale="90000"/>
          </a:bodyPr>
          <a:lstStyle/>
          <a:p>
            <a:r>
              <a:rPr lang="en-US" dirty="0"/>
              <a:t/>
            </a:r>
            <a:br>
              <a:rPr lang="en-US" dirty="0"/>
            </a:br>
            <a:r>
              <a:rPr lang="en-US" sz="2700" dirty="0">
                <a:latin typeface="Franklin Gothic Heavy" pitchFamily="34" charset="0"/>
              </a:rPr>
              <a:t>A Century of Ham </a:t>
            </a:r>
            <a:r>
              <a:rPr lang="en-US" sz="2700" dirty="0" smtClean="0">
                <a:latin typeface="Franklin Gothic Heavy" pitchFamily="34" charset="0"/>
              </a:rPr>
              <a:t>Radio</a:t>
            </a:r>
            <a:br>
              <a:rPr lang="en-US" sz="2700" dirty="0" smtClean="0">
                <a:latin typeface="Franklin Gothic Heavy" pitchFamily="34" charset="0"/>
              </a:rPr>
            </a:br>
            <a:r>
              <a:rPr lang="en-US" sz="1800" dirty="0" smtClean="0">
                <a:latin typeface="Arial" pitchFamily="34" charset="0"/>
                <a:cs typeface="Arial" pitchFamily="34" charset="0"/>
              </a:rPr>
              <a:t>WØMG Presentation         08 March 2014</a:t>
            </a:r>
            <a:endParaRPr lang="en-US" sz="1800" dirty="0">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295900"/>
            <a:ext cx="1352550" cy="1143000"/>
          </a:xfrm>
          <a:prstGeom prst="rect">
            <a:avLst/>
          </a:prstGeom>
        </p:spPr>
      </p:pic>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7400" y="533400"/>
            <a:ext cx="4945986" cy="4525963"/>
          </a:xfrm>
        </p:spPr>
      </p:pic>
    </p:spTree>
    <p:extLst>
      <p:ext uri="{BB962C8B-B14F-4D97-AF65-F5344CB8AC3E}">
        <p14:creationId xmlns:p14="http://schemas.microsoft.com/office/powerpoint/2010/main" val="25715449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5105400"/>
            <a:ext cx="4191000" cy="1143000"/>
          </a:xfrm>
        </p:spPr>
        <p:txBody>
          <a:bodyPr>
            <a:normAutofit fontScale="90000"/>
          </a:bodyPr>
          <a:lstStyle/>
          <a:p>
            <a:r>
              <a:rPr lang="en-US" dirty="0"/>
              <a:t/>
            </a:r>
            <a:br>
              <a:rPr lang="en-US" dirty="0"/>
            </a:br>
            <a:r>
              <a:rPr lang="en-US" sz="2700" dirty="0">
                <a:latin typeface="Franklin Gothic Heavy" pitchFamily="34" charset="0"/>
              </a:rPr>
              <a:t>A Century of Ham </a:t>
            </a:r>
            <a:r>
              <a:rPr lang="en-US" sz="2700" dirty="0" smtClean="0">
                <a:latin typeface="Franklin Gothic Heavy" pitchFamily="34" charset="0"/>
              </a:rPr>
              <a:t>Radio</a:t>
            </a:r>
            <a:br>
              <a:rPr lang="en-US" sz="2700" dirty="0" smtClean="0">
                <a:latin typeface="Franklin Gothic Heavy" pitchFamily="34" charset="0"/>
              </a:rPr>
            </a:br>
            <a:r>
              <a:rPr lang="en-US" sz="1800" dirty="0" smtClean="0">
                <a:latin typeface="Arial" pitchFamily="34" charset="0"/>
                <a:cs typeface="Arial" pitchFamily="34" charset="0"/>
              </a:rPr>
              <a:t>WØMG Presentation         08 March 2014</a:t>
            </a:r>
            <a:endParaRPr lang="en-US" sz="1800" dirty="0">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295900"/>
            <a:ext cx="1352550" cy="1143000"/>
          </a:xfrm>
          <a:prstGeom prst="rect">
            <a:avLst/>
          </a:prstGeom>
        </p:spPr>
      </p:pic>
      <p:sp>
        <p:nvSpPr>
          <p:cNvPr id="3" name="Content Placeholder 2"/>
          <p:cNvSpPr>
            <a:spLocks noGrp="1"/>
          </p:cNvSpPr>
          <p:nvPr>
            <p:ph idx="1"/>
          </p:nvPr>
        </p:nvSpPr>
        <p:spPr>
          <a:xfrm>
            <a:off x="457200" y="914401"/>
            <a:ext cx="8229600" cy="4381500"/>
          </a:xfrm>
        </p:spPr>
        <p:txBody>
          <a:bodyPr>
            <a:normAutofit/>
          </a:bodyPr>
          <a:lstStyle/>
          <a:p>
            <a:r>
              <a:rPr lang="en-US" sz="2000" b="1" dirty="0" smtClean="0"/>
              <a:t>QUESTIONS:</a:t>
            </a:r>
          </a:p>
          <a:p>
            <a:pPr lvl="1"/>
            <a:r>
              <a:rPr lang="en-US" sz="1600" b="1" dirty="0" smtClean="0">
                <a:solidFill>
                  <a:srgbClr val="FF0000"/>
                </a:solidFill>
              </a:rPr>
              <a:t>www.arrl.org/centennial-qso-party</a:t>
            </a:r>
            <a:endParaRPr lang="en-US" sz="1600" b="1" dirty="0">
              <a:solidFill>
                <a:srgbClr val="FF0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912" y="1800225"/>
            <a:ext cx="5210175" cy="3257550"/>
          </a:xfrm>
          <a:prstGeom prst="rect">
            <a:avLst/>
          </a:prstGeom>
        </p:spPr>
      </p:pic>
    </p:spTree>
    <p:extLst>
      <p:ext uri="{BB962C8B-B14F-4D97-AF65-F5344CB8AC3E}">
        <p14:creationId xmlns:p14="http://schemas.microsoft.com/office/powerpoint/2010/main" val="3533767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5105400"/>
            <a:ext cx="4191000" cy="1143000"/>
          </a:xfrm>
        </p:spPr>
        <p:txBody>
          <a:bodyPr>
            <a:normAutofit fontScale="90000"/>
          </a:bodyPr>
          <a:lstStyle/>
          <a:p>
            <a:r>
              <a:rPr lang="en-US" dirty="0"/>
              <a:t/>
            </a:r>
            <a:br>
              <a:rPr lang="en-US" dirty="0"/>
            </a:br>
            <a:r>
              <a:rPr lang="en-US" sz="2700" dirty="0">
                <a:latin typeface="Franklin Gothic Heavy" pitchFamily="34" charset="0"/>
              </a:rPr>
              <a:t>A Century of Ham </a:t>
            </a:r>
            <a:r>
              <a:rPr lang="en-US" sz="2700" dirty="0" smtClean="0">
                <a:latin typeface="Franklin Gothic Heavy" pitchFamily="34" charset="0"/>
              </a:rPr>
              <a:t>Radio</a:t>
            </a:r>
            <a:br>
              <a:rPr lang="en-US" sz="2700" dirty="0" smtClean="0">
                <a:latin typeface="Franklin Gothic Heavy" pitchFamily="34" charset="0"/>
              </a:rPr>
            </a:br>
            <a:r>
              <a:rPr lang="en-US" sz="1800" dirty="0" smtClean="0">
                <a:latin typeface="Arial" pitchFamily="34" charset="0"/>
                <a:cs typeface="Arial" pitchFamily="34" charset="0"/>
              </a:rPr>
              <a:t>WØMG Presentation         08 March 2014</a:t>
            </a:r>
            <a:endParaRPr lang="en-US" sz="1800" dirty="0">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295900"/>
            <a:ext cx="1352550" cy="1143000"/>
          </a:xfrm>
          <a:prstGeom prst="rect">
            <a:avLst/>
          </a:prstGeom>
        </p:spPr>
      </p:pic>
      <p:sp>
        <p:nvSpPr>
          <p:cNvPr id="6" name="Content Placeholder 5"/>
          <p:cNvSpPr>
            <a:spLocks noGrp="1"/>
          </p:cNvSpPr>
          <p:nvPr>
            <p:ph idx="1"/>
          </p:nvPr>
        </p:nvSpPr>
        <p:spPr>
          <a:xfrm>
            <a:off x="609600" y="609600"/>
            <a:ext cx="8229600" cy="4525963"/>
          </a:xfrm>
        </p:spPr>
        <p:txBody>
          <a:bodyPr/>
          <a:lstStyle/>
          <a:p>
            <a:pPr marL="0" indent="0" algn="ctr">
              <a:buNone/>
            </a:pPr>
            <a:endParaRPr lang="en-US" b="1" dirty="0" smtClean="0"/>
          </a:p>
          <a:p>
            <a:pPr marL="0" indent="0" algn="ctr">
              <a:buNone/>
            </a:pPr>
            <a:r>
              <a:rPr lang="en-US" b="1" dirty="0" smtClean="0"/>
              <a:t>ARRL Centennial QSO Party?</a:t>
            </a:r>
          </a:p>
          <a:p>
            <a:endParaRPr lang="en-US" sz="2000" b="1" dirty="0" smtClean="0"/>
          </a:p>
          <a:p>
            <a:r>
              <a:rPr lang="en-US" sz="2000" b="1" dirty="0" smtClean="0"/>
              <a:t>A year-long operating event that celebrates hams making contacts.</a:t>
            </a:r>
          </a:p>
          <a:p>
            <a:pPr lvl="1"/>
            <a:r>
              <a:rPr lang="en-US" sz="1600" b="1" dirty="0" smtClean="0"/>
              <a:t>Accumulate points.</a:t>
            </a:r>
          </a:p>
          <a:p>
            <a:pPr lvl="1"/>
            <a:r>
              <a:rPr lang="en-US" sz="1600" b="1" dirty="0" smtClean="0"/>
              <a:t>Work new stations.</a:t>
            </a:r>
          </a:p>
          <a:p>
            <a:pPr lvl="1"/>
            <a:r>
              <a:rPr lang="en-US" sz="1600" b="1" dirty="0" smtClean="0"/>
              <a:t>Make new friends all over the world.</a:t>
            </a:r>
          </a:p>
          <a:p>
            <a:r>
              <a:rPr lang="en-US" sz="2000" b="1" dirty="0" smtClean="0"/>
              <a:t>QSO Party is made up of two main activities:</a:t>
            </a:r>
          </a:p>
          <a:p>
            <a:pPr lvl="1"/>
            <a:r>
              <a:rPr lang="en-US" sz="1600" b="1" dirty="0" smtClean="0"/>
              <a:t>WIAW operating in each state and most territories</a:t>
            </a:r>
          </a:p>
          <a:p>
            <a:pPr lvl="1"/>
            <a:r>
              <a:rPr lang="en-US" sz="1600" b="1" dirty="0" smtClean="0"/>
              <a:t>Centennial Points Challenge (accumulation of points from qualifying contacts throughout 2014)  To have points listed online in the Points Challenge competition, logs must be submitted through the </a:t>
            </a:r>
            <a:r>
              <a:rPr lang="en-US" sz="1600" b="1" dirty="0" smtClean="0">
                <a:solidFill>
                  <a:srgbClr val="FF0000"/>
                </a:solidFill>
              </a:rPr>
              <a:t>Logbook of the World (</a:t>
            </a:r>
            <a:r>
              <a:rPr lang="en-US" sz="1600" b="1" dirty="0" err="1" smtClean="0">
                <a:solidFill>
                  <a:srgbClr val="FF0000"/>
                </a:solidFill>
              </a:rPr>
              <a:t>LoTW</a:t>
            </a:r>
            <a:r>
              <a:rPr lang="en-US" sz="1600" b="1" dirty="0" smtClean="0">
                <a:solidFill>
                  <a:srgbClr val="FF0000"/>
                </a:solidFill>
              </a:rPr>
              <a:t>)</a:t>
            </a:r>
            <a:r>
              <a:rPr lang="en-US" sz="1600" b="1" dirty="0" smtClean="0"/>
              <a:t> system.</a:t>
            </a:r>
          </a:p>
          <a:p>
            <a:pPr marL="0" indent="0">
              <a:buNone/>
            </a:pPr>
            <a:endParaRPr lang="en-US" dirty="0"/>
          </a:p>
        </p:txBody>
      </p:sp>
    </p:spTree>
    <p:extLst>
      <p:ext uri="{BB962C8B-B14F-4D97-AF65-F5344CB8AC3E}">
        <p14:creationId xmlns:p14="http://schemas.microsoft.com/office/powerpoint/2010/main" val="1404853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5105400"/>
            <a:ext cx="4191000" cy="1143000"/>
          </a:xfrm>
        </p:spPr>
        <p:txBody>
          <a:bodyPr>
            <a:normAutofit fontScale="90000"/>
          </a:bodyPr>
          <a:lstStyle/>
          <a:p>
            <a:r>
              <a:rPr lang="en-US" dirty="0"/>
              <a:t/>
            </a:r>
            <a:br>
              <a:rPr lang="en-US" dirty="0"/>
            </a:br>
            <a:r>
              <a:rPr lang="en-US" sz="2700" dirty="0">
                <a:latin typeface="Franklin Gothic Heavy" pitchFamily="34" charset="0"/>
              </a:rPr>
              <a:t>A Century of Ham </a:t>
            </a:r>
            <a:r>
              <a:rPr lang="en-US" sz="2700" dirty="0" smtClean="0">
                <a:latin typeface="Franklin Gothic Heavy" pitchFamily="34" charset="0"/>
              </a:rPr>
              <a:t>Radio</a:t>
            </a:r>
            <a:br>
              <a:rPr lang="en-US" sz="2700" dirty="0" smtClean="0">
                <a:latin typeface="Franklin Gothic Heavy" pitchFamily="34" charset="0"/>
              </a:rPr>
            </a:br>
            <a:r>
              <a:rPr lang="en-US" sz="1800" dirty="0" smtClean="0">
                <a:latin typeface="Arial" pitchFamily="34" charset="0"/>
                <a:cs typeface="Arial" pitchFamily="34" charset="0"/>
              </a:rPr>
              <a:t>WØMG Presentation         08 March 2014</a:t>
            </a:r>
            <a:endParaRPr lang="en-US" sz="1800" dirty="0">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295900"/>
            <a:ext cx="1352550" cy="1143000"/>
          </a:xfrm>
          <a:prstGeom prst="rect">
            <a:avLst/>
          </a:prstGeom>
        </p:spPr>
      </p:pic>
      <p:sp>
        <p:nvSpPr>
          <p:cNvPr id="3" name="Content Placeholder 2"/>
          <p:cNvSpPr>
            <a:spLocks noGrp="1"/>
          </p:cNvSpPr>
          <p:nvPr>
            <p:ph idx="1"/>
          </p:nvPr>
        </p:nvSpPr>
        <p:spPr>
          <a:xfrm>
            <a:off x="457200" y="914401"/>
            <a:ext cx="8229600" cy="4381500"/>
          </a:xfrm>
        </p:spPr>
        <p:txBody>
          <a:bodyPr>
            <a:normAutofit/>
          </a:bodyPr>
          <a:lstStyle/>
          <a:p>
            <a:pPr marL="0" indent="0">
              <a:buNone/>
            </a:pPr>
            <a:endParaRPr lang="en-US" sz="2000" b="1"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6110" y="1066800"/>
            <a:ext cx="5372100" cy="3657600"/>
          </a:xfrm>
          <a:prstGeom prst="rect">
            <a:avLst/>
          </a:prstGeom>
        </p:spPr>
      </p:pic>
    </p:spTree>
    <p:extLst>
      <p:ext uri="{BB962C8B-B14F-4D97-AF65-F5344CB8AC3E}">
        <p14:creationId xmlns:p14="http://schemas.microsoft.com/office/powerpoint/2010/main" val="174095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5105400"/>
            <a:ext cx="4191000" cy="1143000"/>
          </a:xfrm>
        </p:spPr>
        <p:txBody>
          <a:bodyPr>
            <a:normAutofit fontScale="90000"/>
          </a:bodyPr>
          <a:lstStyle/>
          <a:p>
            <a:r>
              <a:rPr lang="en-US" dirty="0"/>
              <a:t/>
            </a:r>
            <a:br>
              <a:rPr lang="en-US" dirty="0"/>
            </a:br>
            <a:r>
              <a:rPr lang="en-US" sz="2700" dirty="0">
                <a:latin typeface="Franklin Gothic Heavy" pitchFamily="34" charset="0"/>
              </a:rPr>
              <a:t>A Century of Ham </a:t>
            </a:r>
            <a:r>
              <a:rPr lang="en-US" sz="2700" dirty="0" smtClean="0">
                <a:latin typeface="Franklin Gothic Heavy" pitchFamily="34" charset="0"/>
              </a:rPr>
              <a:t>Radio</a:t>
            </a:r>
            <a:br>
              <a:rPr lang="en-US" sz="2700" dirty="0" smtClean="0">
                <a:latin typeface="Franklin Gothic Heavy" pitchFamily="34" charset="0"/>
              </a:rPr>
            </a:br>
            <a:r>
              <a:rPr lang="en-US" sz="1800" dirty="0" smtClean="0">
                <a:latin typeface="Arial" pitchFamily="34" charset="0"/>
                <a:cs typeface="Arial" pitchFamily="34" charset="0"/>
              </a:rPr>
              <a:t>WØMG Presentation         08 March 2014</a:t>
            </a:r>
            <a:endParaRPr lang="en-US" sz="1800" dirty="0">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295900"/>
            <a:ext cx="1352550" cy="1143000"/>
          </a:xfrm>
          <a:prstGeom prst="rect">
            <a:avLst/>
          </a:prstGeom>
        </p:spPr>
      </p:pic>
      <p:sp>
        <p:nvSpPr>
          <p:cNvPr id="3" name="Content Placeholder 2"/>
          <p:cNvSpPr>
            <a:spLocks noGrp="1"/>
          </p:cNvSpPr>
          <p:nvPr>
            <p:ph idx="1"/>
          </p:nvPr>
        </p:nvSpPr>
        <p:spPr>
          <a:xfrm>
            <a:off x="457200" y="914401"/>
            <a:ext cx="8229600" cy="4381500"/>
          </a:xfrm>
        </p:spPr>
        <p:txBody>
          <a:bodyPr>
            <a:normAutofit/>
          </a:bodyPr>
          <a:lstStyle/>
          <a:p>
            <a:pPr marL="0" indent="0">
              <a:buNone/>
            </a:pPr>
            <a:endParaRPr lang="en-US" sz="2000" b="1"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905000"/>
            <a:ext cx="7043010" cy="2895600"/>
          </a:xfrm>
          <a:prstGeom prst="rect">
            <a:avLst/>
          </a:prstGeom>
        </p:spPr>
      </p:pic>
    </p:spTree>
    <p:extLst>
      <p:ext uri="{BB962C8B-B14F-4D97-AF65-F5344CB8AC3E}">
        <p14:creationId xmlns:p14="http://schemas.microsoft.com/office/powerpoint/2010/main" val="2551991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5105400"/>
            <a:ext cx="4191000" cy="1143000"/>
          </a:xfrm>
        </p:spPr>
        <p:txBody>
          <a:bodyPr>
            <a:normAutofit fontScale="90000"/>
          </a:bodyPr>
          <a:lstStyle/>
          <a:p>
            <a:r>
              <a:rPr lang="en-US" dirty="0"/>
              <a:t/>
            </a:r>
            <a:br>
              <a:rPr lang="en-US" dirty="0"/>
            </a:br>
            <a:r>
              <a:rPr lang="en-US" sz="2700" dirty="0">
                <a:latin typeface="Franklin Gothic Heavy" pitchFamily="34" charset="0"/>
              </a:rPr>
              <a:t>A Century of Ham </a:t>
            </a:r>
            <a:r>
              <a:rPr lang="en-US" sz="2700" dirty="0" smtClean="0">
                <a:latin typeface="Franklin Gothic Heavy" pitchFamily="34" charset="0"/>
              </a:rPr>
              <a:t>Radio</a:t>
            </a:r>
            <a:br>
              <a:rPr lang="en-US" sz="2700" dirty="0" smtClean="0">
                <a:latin typeface="Franklin Gothic Heavy" pitchFamily="34" charset="0"/>
              </a:rPr>
            </a:br>
            <a:r>
              <a:rPr lang="en-US" sz="1800" dirty="0" smtClean="0">
                <a:latin typeface="Arial" pitchFamily="34" charset="0"/>
                <a:cs typeface="Arial" pitchFamily="34" charset="0"/>
              </a:rPr>
              <a:t>WØMG Presentation         08 March 2014</a:t>
            </a:r>
            <a:endParaRPr lang="en-US" sz="1800" dirty="0">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295900"/>
            <a:ext cx="1352550" cy="1143000"/>
          </a:xfrm>
          <a:prstGeom prst="rect">
            <a:avLst/>
          </a:prstGeom>
        </p:spPr>
      </p:pic>
      <p:sp>
        <p:nvSpPr>
          <p:cNvPr id="6" name="Content Placeholder 5"/>
          <p:cNvSpPr>
            <a:spLocks noGrp="1"/>
          </p:cNvSpPr>
          <p:nvPr>
            <p:ph idx="1"/>
          </p:nvPr>
        </p:nvSpPr>
        <p:spPr>
          <a:xfrm>
            <a:off x="609600" y="609600"/>
            <a:ext cx="8229600" cy="4525963"/>
          </a:xfrm>
        </p:spPr>
        <p:txBody>
          <a:bodyPr/>
          <a:lstStyle/>
          <a:p>
            <a:pPr marL="0" indent="0" algn="ctr">
              <a:buNone/>
            </a:pPr>
            <a:endParaRPr lang="en-US" b="1" dirty="0" smtClean="0"/>
          </a:p>
          <a:p>
            <a:endParaRPr lang="en-US" sz="2000" b="1" dirty="0" smtClean="0"/>
          </a:p>
          <a:p>
            <a:r>
              <a:rPr lang="en-US" sz="2000" b="1" dirty="0" smtClean="0"/>
              <a:t>WIAW will be on the air from every state and most territories and it will be easy to work WAS working only </a:t>
            </a:r>
            <a:r>
              <a:rPr lang="en-US" sz="2000" b="1" dirty="0" smtClean="0">
                <a:solidFill>
                  <a:srgbClr val="FF0000"/>
                </a:solidFill>
              </a:rPr>
              <a:t>W1AW portable operations</a:t>
            </a:r>
            <a:r>
              <a:rPr lang="en-US" sz="2000" b="1" dirty="0" smtClean="0"/>
              <a:t>.</a:t>
            </a:r>
          </a:p>
          <a:p>
            <a:pPr lvl="1"/>
            <a:r>
              <a:rPr lang="en-US" sz="1600" b="1" dirty="0" smtClean="0"/>
              <a:t>This is the first ARRL-sponsored operating event where every member is worth at least one point.</a:t>
            </a:r>
          </a:p>
          <a:p>
            <a:pPr lvl="1"/>
            <a:endParaRPr lang="en-US" sz="1600" b="1" dirty="0" smtClean="0"/>
          </a:p>
          <a:p>
            <a:pPr lvl="1"/>
            <a:r>
              <a:rPr lang="en-US" sz="1600" b="1" dirty="0" smtClean="0"/>
              <a:t>Earn awards based upon points, working all states or working W1AW portable in every state and territory. This is an on-the-air event like no other.</a:t>
            </a:r>
          </a:p>
          <a:p>
            <a:pPr marL="0" indent="0">
              <a:buNone/>
            </a:pPr>
            <a:endParaRPr lang="en-US" dirty="0"/>
          </a:p>
        </p:txBody>
      </p:sp>
    </p:spTree>
    <p:extLst>
      <p:ext uri="{BB962C8B-B14F-4D97-AF65-F5344CB8AC3E}">
        <p14:creationId xmlns:p14="http://schemas.microsoft.com/office/powerpoint/2010/main" val="2975497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5105400"/>
            <a:ext cx="4191000" cy="1143000"/>
          </a:xfrm>
        </p:spPr>
        <p:txBody>
          <a:bodyPr>
            <a:normAutofit fontScale="90000"/>
          </a:bodyPr>
          <a:lstStyle/>
          <a:p>
            <a:r>
              <a:rPr lang="en-US" dirty="0"/>
              <a:t/>
            </a:r>
            <a:br>
              <a:rPr lang="en-US" dirty="0"/>
            </a:br>
            <a:r>
              <a:rPr lang="en-US" sz="2700" dirty="0">
                <a:latin typeface="Franklin Gothic Heavy" pitchFamily="34" charset="0"/>
              </a:rPr>
              <a:t>A Century of Ham </a:t>
            </a:r>
            <a:r>
              <a:rPr lang="en-US" sz="2700" dirty="0" smtClean="0">
                <a:latin typeface="Franklin Gothic Heavy" pitchFamily="34" charset="0"/>
              </a:rPr>
              <a:t>Radio</a:t>
            </a:r>
            <a:br>
              <a:rPr lang="en-US" sz="2700" dirty="0" smtClean="0">
                <a:latin typeface="Franklin Gothic Heavy" pitchFamily="34" charset="0"/>
              </a:rPr>
            </a:br>
            <a:r>
              <a:rPr lang="en-US" sz="1800" dirty="0" smtClean="0">
                <a:latin typeface="Arial" pitchFamily="34" charset="0"/>
                <a:cs typeface="Arial" pitchFamily="34" charset="0"/>
              </a:rPr>
              <a:t>WØMG Presentation         08 March 2014</a:t>
            </a:r>
            <a:endParaRPr lang="en-US" sz="1800" dirty="0">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295900"/>
            <a:ext cx="1352550" cy="1143000"/>
          </a:xfrm>
          <a:prstGeom prst="rect">
            <a:avLst/>
          </a:prstGeom>
        </p:spPr>
      </p:pic>
      <p:sp>
        <p:nvSpPr>
          <p:cNvPr id="6" name="Content Placeholder 5"/>
          <p:cNvSpPr>
            <a:spLocks noGrp="1"/>
          </p:cNvSpPr>
          <p:nvPr>
            <p:ph idx="1"/>
          </p:nvPr>
        </p:nvSpPr>
        <p:spPr>
          <a:xfrm>
            <a:off x="609600" y="609600"/>
            <a:ext cx="8229600" cy="4525963"/>
          </a:xfrm>
        </p:spPr>
        <p:txBody>
          <a:bodyPr/>
          <a:lstStyle/>
          <a:p>
            <a:pPr marL="0" indent="0" algn="ctr">
              <a:buNone/>
            </a:pPr>
            <a:endParaRPr lang="en-US" b="1" dirty="0" smtClean="0"/>
          </a:p>
          <a:p>
            <a:endParaRPr lang="en-US" sz="2000" b="1" dirty="0" smtClean="0"/>
          </a:p>
          <a:p>
            <a:r>
              <a:rPr lang="en-US" sz="2000" b="1" dirty="0" smtClean="0"/>
              <a:t>Operating Period:</a:t>
            </a:r>
          </a:p>
          <a:p>
            <a:pPr lvl="1"/>
            <a:r>
              <a:rPr lang="en-US" sz="1600" b="1" dirty="0" smtClean="0"/>
              <a:t>0000Z, January 1, 2014 through 2359Z, December 31, 2014</a:t>
            </a:r>
          </a:p>
          <a:p>
            <a:pPr lvl="1"/>
            <a:endParaRPr lang="en-US" sz="1600" b="1" dirty="0" smtClean="0"/>
          </a:p>
          <a:p>
            <a:pPr lvl="1"/>
            <a:r>
              <a:rPr lang="en-US" sz="1600" b="1" dirty="0" smtClean="0"/>
              <a:t>W1AW will operate portable from each state and many territories throughout the year. </a:t>
            </a:r>
            <a:r>
              <a:rPr lang="en-US" sz="1600" b="1" dirty="0"/>
              <a:t> </a:t>
            </a:r>
            <a:r>
              <a:rPr lang="en-US" sz="1600" b="1" dirty="0" smtClean="0"/>
              <a:t> Each state will be operated twice so if you miss one operation, you can pick-up the next.</a:t>
            </a:r>
          </a:p>
          <a:p>
            <a:pPr marL="0" indent="0">
              <a:buNone/>
            </a:pPr>
            <a:endParaRPr lang="en-US" dirty="0"/>
          </a:p>
        </p:txBody>
      </p:sp>
    </p:spTree>
    <p:extLst>
      <p:ext uri="{BB962C8B-B14F-4D97-AF65-F5344CB8AC3E}">
        <p14:creationId xmlns:p14="http://schemas.microsoft.com/office/powerpoint/2010/main" val="3440396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5105400"/>
            <a:ext cx="4191000" cy="1143000"/>
          </a:xfrm>
        </p:spPr>
        <p:txBody>
          <a:bodyPr>
            <a:normAutofit fontScale="90000"/>
          </a:bodyPr>
          <a:lstStyle/>
          <a:p>
            <a:r>
              <a:rPr lang="en-US" dirty="0"/>
              <a:t/>
            </a:r>
            <a:br>
              <a:rPr lang="en-US" dirty="0"/>
            </a:br>
            <a:r>
              <a:rPr lang="en-US" sz="2700" dirty="0">
                <a:latin typeface="Franklin Gothic Heavy" pitchFamily="34" charset="0"/>
              </a:rPr>
              <a:t>A Century of Ham </a:t>
            </a:r>
            <a:r>
              <a:rPr lang="en-US" sz="2700" dirty="0" smtClean="0">
                <a:latin typeface="Franklin Gothic Heavy" pitchFamily="34" charset="0"/>
              </a:rPr>
              <a:t>Radio</a:t>
            </a:r>
            <a:br>
              <a:rPr lang="en-US" sz="2700" dirty="0" smtClean="0">
                <a:latin typeface="Franklin Gothic Heavy" pitchFamily="34" charset="0"/>
              </a:rPr>
            </a:br>
            <a:r>
              <a:rPr lang="en-US" sz="1800" dirty="0" smtClean="0">
                <a:latin typeface="Arial" pitchFamily="34" charset="0"/>
                <a:cs typeface="Arial" pitchFamily="34" charset="0"/>
              </a:rPr>
              <a:t>WØMG Presentation         08 March 2014</a:t>
            </a:r>
            <a:endParaRPr lang="en-US" sz="1800" dirty="0">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295900"/>
            <a:ext cx="1352550" cy="1143000"/>
          </a:xfrm>
          <a:prstGeom prst="rect">
            <a:avLst/>
          </a:prstGeom>
        </p:spPr>
      </p:pic>
      <p:sp>
        <p:nvSpPr>
          <p:cNvPr id="6" name="Content Placeholder 5"/>
          <p:cNvSpPr>
            <a:spLocks noGrp="1"/>
          </p:cNvSpPr>
          <p:nvPr>
            <p:ph idx="1"/>
          </p:nvPr>
        </p:nvSpPr>
        <p:spPr>
          <a:xfrm>
            <a:off x="609600" y="609600"/>
            <a:ext cx="8229600" cy="4525963"/>
          </a:xfrm>
        </p:spPr>
        <p:txBody>
          <a:bodyPr/>
          <a:lstStyle/>
          <a:p>
            <a:pPr marL="0" indent="0" algn="ctr">
              <a:buNone/>
            </a:pPr>
            <a:endParaRPr lang="en-US" b="1" dirty="0" smtClean="0"/>
          </a:p>
          <a:p>
            <a:endParaRPr lang="en-US" sz="2000" b="1" dirty="0" smtClean="0"/>
          </a:p>
          <a:p>
            <a:r>
              <a:rPr lang="en-US" sz="2000" b="1" dirty="0" smtClean="0"/>
              <a:t>Participation:</a:t>
            </a:r>
          </a:p>
          <a:p>
            <a:pPr lvl="1"/>
            <a:r>
              <a:rPr lang="en-US" sz="1600" b="1" dirty="0" smtClean="0"/>
              <a:t>Everyone may participate. Only ARRL members and appointees/elected officials/W1AW are worth points.</a:t>
            </a:r>
          </a:p>
          <a:p>
            <a:pPr lvl="1"/>
            <a:endParaRPr lang="en-US" sz="1600" b="1" dirty="0"/>
          </a:p>
          <a:p>
            <a:pPr lvl="1"/>
            <a:r>
              <a:rPr lang="en-US" sz="1600" b="1" dirty="0" smtClean="0"/>
              <a:t>See </a:t>
            </a:r>
            <a:r>
              <a:rPr lang="en-US" sz="1600" b="1" dirty="0" smtClean="0">
                <a:solidFill>
                  <a:srgbClr val="FF0000"/>
                </a:solidFill>
              </a:rPr>
              <a:t>“QSO Points Table”</a:t>
            </a:r>
            <a:r>
              <a:rPr lang="en-US" sz="1600" b="1" dirty="0" smtClean="0"/>
              <a:t> for a complete list of QSO point values.</a:t>
            </a:r>
          </a:p>
          <a:p>
            <a:pPr marL="0" indent="0">
              <a:buNone/>
            </a:pPr>
            <a:endParaRPr lang="en-US" dirty="0"/>
          </a:p>
        </p:txBody>
      </p:sp>
    </p:spTree>
    <p:extLst>
      <p:ext uri="{BB962C8B-B14F-4D97-AF65-F5344CB8AC3E}">
        <p14:creationId xmlns:p14="http://schemas.microsoft.com/office/powerpoint/2010/main" val="3362147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5105400"/>
            <a:ext cx="4191000" cy="1143000"/>
          </a:xfrm>
        </p:spPr>
        <p:txBody>
          <a:bodyPr>
            <a:normAutofit fontScale="90000"/>
          </a:bodyPr>
          <a:lstStyle/>
          <a:p>
            <a:r>
              <a:rPr lang="en-US" dirty="0"/>
              <a:t/>
            </a:r>
            <a:br>
              <a:rPr lang="en-US" dirty="0"/>
            </a:br>
            <a:r>
              <a:rPr lang="en-US" sz="2700" dirty="0">
                <a:latin typeface="Franklin Gothic Heavy" pitchFamily="34" charset="0"/>
              </a:rPr>
              <a:t>A Century of Ham </a:t>
            </a:r>
            <a:r>
              <a:rPr lang="en-US" sz="2700" dirty="0" smtClean="0">
                <a:latin typeface="Franklin Gothic Heavy" pitchFamily="34" charset="0"/>
              </a:rPr>
              <a:t>Radio</a:t>
            </a:r>
            <a:br>
              <a:rPr lang="en-US" sz="2700" dirty="0" smtClean="0">
                <a:latin typeface="Franklin Gothic Heavy" pitchFamily="34" charset="0"/>
              </a:rPr>
            </a:br>
            <a:r>
              <a:rPr lang="en-US" sz="1800" dirty="0" smtClean="0">
                <a:latin typeface="Arial" pitchFamily="34" charset="0"/>
                <a:cs typeface="Arial" pitchFamily="34" charset="0"/>
              </a:rPr>
              <a:t>WØMG Presentation         08 March 2014</a:t>
            </a:r>
            <a:endParaRPr lang="en-US" sz="1800" dirty="0">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295900"/>
            <a:ext cx="1352550" cy="114300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0800" y="457200"/>
            <a:ext cx="4044166" cy="4525963"/>
          </a:xfrm>
        </p:spPr>
      </p:pic>
    </p:spTree>
    <p:extLst>
      <p:ext uri="{BB962C8B-B14F-4D97-AF65-F5344CB8AC3E}">
        <p14:creationId xmlns:p14="http://schemas.microsoft.com/office/powerpoint/2010/main" val="1137492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5105400"/>
            <a:ext cx="4191000" cy="1143000"/>
          </a:xfrm>
        </p:spPr>
        <p:txBody>
          <a:bodyPr>
            <a:normAutofit fontScale="90000"/>
          </a:bodyPr>
          <a:lstStyle/>
          <a:p>
            <a:r>
              <a:rPr lang="en-US" dirty="0"/>
              <a:t/>
            </a:r>
            <a:br>
              <a:rPr lang="en-US" dirty="0"/>
            </a:br>
            <a:r>
              <a:rPr lang="en-US" sz="2700" dirty="0">
                <a:latin typeface="Franklin Gothic Heavy" pitchFamily="34" charset="0"/>
              </a:rPr>
              <a:t>A Century of Ham </a:t>
            </a:r>
            <a:r>
              <a:rPr lang="en-US" sz="2700" dirty="0" smtClean="0">
                <a:latin typeface="Franklin Gothic Heavy" pitchFamily="34" charset="0"/>
              </a:rPr>
              <a:t>Radio</a:t>
            </a:r>
            <a:br>
              <a:rPr lang="en-US" sz="2700" dirty="0" smtClean="0">
                <a:latin typeface="Franklin Gothic Heavy" pitchFamily="34" charset="0"/>
              </a:rPr>
            </a:br>
            <a:r>
              <a:rPr lang="en-US" sz="1800" dirty="0" smtClean="0">
                <a:latin typeface="Arial" pitchFamily="34" charset="0"/>
                <a:cs typeface="Arial" pitchFamily="34" charset="0"/>
              </a:rPr>
              <a:t>WØMG Presentation         08 March 2014</a:t>
            </a:r>
            <a:endParaRPr lang="en-US" sz="1800" dirty="0">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295900"/>
            <a:ext cx="1352550" cy="1143000"/>
          </a:xfrm>
          <a:prstGeom prst="rect">
            <a:avLst/>
          </a:prstGeom>
        </p:spPr>
      </p:pic>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19400" y="533400"/>
            <a:ext cx="3835682" cy="4525963"/>
          </a:xfrm>
        </p:spPr>
      </p:pic>
    </p:spTree>
    <p:extLst>
      <p:ext uri="{BB962C8B-B14F-4D97-AF65-F5344CB8AC3E}">
        <p14:creationId xmlns:p14="http://schemas.microsoft.com/office/powerpoint/2010/main" val="2566503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5105400"/>
            <a:ext cx="4191000" cy="1143000"/>
          </a:xfrm>
        </p:spPr>
        <p:txBody>
          <a:bodyPr>
            <a:normAutofit fontScale="90000"/>
          </a:bodyPr>
          <a:lstStyle/>
          <a:p>
            <a:r>
              <a:rPr lang="en-US" dirty="0"/>
              <a:t/>
            </a:r>
            <a:br>
              <a:rPr lang="en-US" dirty="0"/>
            </a:br>
            <a:r>
              <a:rPr lang="en-US" sz="2700" dirty="0">
                <a:latin typeface="Franklin Gothic Heavy" pitchFamily="34" charset="0"/>
              </a:rPr>
              <a:t>A Century of Ham </a:t>
            </a:r>
            <a:r>
              <a:rPr lang="en-US" sz="2700" dirty="0" smtClean="0">
                <a:latin typeface="Franklin Gothic Heavy" pitchFamily="34" charset="0"/>
              </a:rPr>
              <a:t>Radio</a:t>
            </a:r>
            <a:br>
              <a:rPr lang="en-US" sz="2700" dirty="0" smtClean="0">
                <a:latin typeface="Franklin Gothic Heavy" pitchFamily="34" charset="0"/>
              </a:rPr>
            </a:br>
            <a:r>
              <a:rPr lang="en-US" sz="1800" dirty="0" smtClean="0">
                <a:latin typeface="Arial" pitchFamily="34" charset="0"/>
                <a:cs typeface="Arial" pitchFamily="34" charset="0"/>
              </a:rPr>
              <a:t>WØMG Presentation         08 March 2014</a:t>
            </a:r>
            <a:endParaRPr lang="en-US" sz="1800" dirty="0">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295900"/>
            <a:ext cx="1352550" cy="1143000"/>
          </a:xfrm>
          <a:prstGeom prst="rect">
            <a:avLst/>
          </a:prstGeo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19400" y="533400"/>
            <a:ext cx="3882495" cy="4525963"/>
          </a:xfrm>
        </p:spPr>
      </p:pic>
    </p:spTree>
    <p:extLst>
      <p:ext uri="{BB962C8B-B14F-4D97-AF65-F5344CB8AC3E}">
        <p14:creationId xmlns:p14="http://schemas.microsoft.com/office/powerpoint/2010/main" val="3848230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5105400"/>
            <a:ext cx="4191000" cy="1143000"/>
          </a:xfrm>
        </p:spPr>
        <p:txBody>
          <a:bodyPr>
            <a:normAutofit fontScale="90000"/>
          </a:bodyPr>
          <a:lstStyle/>
          <a:p>
            <a:r>
              <a:rPr lang="en-US" dirty="0"/>
              <a:t/>
            </a:r>
            <a:br>
              <a:rPr lang="en-US" dirty="0"/>
            </a:br>
            <a:r>
              <a:rPr lang="en-US" sz="2700" dirty="0">
                <a:latin typeface="Franklin Gothic Heavy" pitchFamily="34" charset="0"/>
              </a:rPr>
              <a:t>A Century of Ham </a:t>
            </a:r>
            <a:r>
              <a:rPr lang="en-US" sz="2700" dirty="0" smtClean="0">
                <a:latin typeface="Franklin Gothic Heavy" pitchFamily="34" charset="0"/>
              </a:rPr>
              <a:t>Radio</a:t>
            </a:r>
            <a:br>
              <a:rPr lang="en-US" sz="2700" dirty="0" smtClean="0">
                <a:latin typeface="Franklin Gothic Heavy" pitchFamily="34" charset="0"/>
              </a:rPr>
            </a:br>
            <a:r>
              <a:rPr lang="en-US" sz="1800" dirty="0" smtClean="0">
                <a:latin typeface="Arial" pitchFamily="34" charset="0"/>
                <a:cs typeface="Arial" pitchFamily="34" charset="0"/>
              </a:rPr>
              <a:t>WØMG Presentation         08 March 2014</a:t>
            </a:r>
            <a:endParaRPr lang="en-US" sz="1800" dirty="0">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295900"/>
            <a:ext cx="1352550" cy="1143000"/>
          </a:xfrm>
          <a:prstGeom prst="rect">
            <a:avLst/>
          </a:prstGeom>
        </p:spPr>
      </p:pic>
      <p:sp>
        <p:nvSpPr>
          <p:cNvPr id="6" name="Content Placeholder 5"/>
          <p:cNvSpPr>
            <a:spLocks noGrp="1"/>
          </p:cNvSpPr>
          <p:nvPr>
            <p:ph idx="1"/>
          </p:nvPr>
        </p:nvSpPr>
        <p:spPr>
          <a:xfrm>
            <a:off x="533400" y="1600200"/>
            <a:ext cx="8229600" cy="2895600"/>
          </a:xfrm>
        </p:spPr>
        <p:txBody>
          <a:bodyPr>
            <a:normAutofit/>
          </a:bodyPr>
          <a:lstStyle/>
          <a:p>
            <a:r>
              <a:rPr lang="en-US" sz="2000" b="1" dirty="0" smtClean="0"/>
              <a:t>Bands and Modes:</a:t>
            </a:r>
          </a:p>
          <a:p>
            <a:pPr lvl="1" algn="just"/>
            <a:r>
              <a:rPr lang="en-US" sz="1600" b="1" dirty="0" smtClean="0"/>
              <a:t>To count for points, all QSOs must be two-way (no cross-band or cross-mode), using any of the modes CW, Phone (FM, SSB, AM, digital voice), or Digital (any digital mode, i.e. PSK31, RTTY, etc.) You are encouraged to work stations on each mode, but you may not work someone on three modes on the same frequency.  </a:t>
            </a:r>
          </a:p>
          <a:p>
            <a:pPr lvl="1"/>
            <a:endParaRPr lang="en-US" sz="1600" b="1" dirty="0"/>
          </a:p>
          <a:p>
            <a:pPr lvl="1" algn="just"/>
            <a:r>
              <a:rPr lang="en-US" sz="1600" b="1" dirty="0" smtClean="0"/>
              <a:t>QSOs must be made within the following bands </a:t>
            </a:r>
            <a:r>
              <a:rPr lang="en-US" sz="1600" b="1" dirty="0" smtClean="0">
                <a:solidFill>
                  <a:srgbClr val="FF0000"/>
                </a:solidFill>
              </a:rPr>
              <a:t>(some bands show suggested frequencies for modes that are not allowed in the USA – stations outside the USA may use the frequencies if they desire for the QSO Party.</a:t>
            </a:r>
            <a:endParaRPr lang="en-US" sz="1600" b="1" dirty="0">
              <a:solidFill>
                <a:srgbClr val="FF0000"/>
              </a:solidFill>
            </a:endParaRPr>
          </a:p>
        </p:txBody>
      </p:sp>
    </p:spTree>
    <p:extLst>
      <p:ext uri="{BB962C8B-B14F-4D97-AF65-F5344CB8AC3E}">
        <p14:creationId xmlns:p14="http://schemas.microsoft.com/office/powerpoint/2010/main" val="2475197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TotalTime>
  <Words>512</Words>
  <Application>Microsoft Office PowerPoint</Application>
  <PresentationFormat>On-screen Show (4:3)</PresentationFormat>
  <Paragraphs>72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 A Century of Ham Radio WØMG Presentation         08 March 2014</vt:lpstr>
      <vt:lpstr> A Century of Ham Radio WØMG Presentation         08 March 2014</vt:lpstr>
      <vt:lpstr> A Century of Ham Radio WØMG Presentation         08 March 2014</vt:lpstr>
      <vt:lpstr> A Century of Ham Radio WØMG Presentation         08 March 2014</vt:lpstr>
      <vt:lpstr> A Century of Ham Radio WØMG Presentation         08 March 2014</vt:lpstr>
      <vt:lpstr> A Century of Ham Radio WØMG Presentation         08 March 2014</vt:lpstr>
      <vt:lpstr> A Century of Ham Radio WØMG Presentation         08 March 2014</vt:lpstr>
      <vt:lpstr> A Century of Ham Radio WØMG Presentation         08 March 2014</vt:lpstr>
      <vt:lpstr> A Century of Ham Radio WØMG Presentation         08 March 2014</vt:lpstr>
      <vt:lpstr> A Century of Ham Radio WØMG Presentation         08 March 2014</vt:lpstr>
      <vt:lpstr> A Century of Ham Radio WØMG Presentation         08 March 2014</vt:lpstr>
      <vt:lpstr> A Century of Ham Radio WØMG Presentation         08 March 2014</vt:lpstr>
      <vt:lpstr> A Century of Ham Radio WØMG Presentation         08 March 2014</vt:lpstr>
      <vt:lpstr> A Century of Ham Radio WØMG Presentation         08 March 2014</vt:lpstr>
      <vt:lpstr> A Century of Ham Radio WØMG Presentation         08 March 2014</vt:lpstr>
      <vt:lpstr> A Century of Ham Radio WØMG Presentation         08 March 2014</vt:lpstr>
      <vt:lpstr> A Century of Ham Radio WØMG Presentation         08 March 2014</vt:lpstr>
      <vt:lpstr> A Century of Ham Radio WØMG Presentation         08 March 2014</vt:lpstr>
      <vt:lpstr> A Century of Ham Radio WØMG Presentation         08 March 2014</vt:lpstr>
      <vt:lpstr> A Century of Ham Radio WØMG Presentation         08 March 2014</vt:lpstr>
      <vt:lpstr> A Century of Ham Radio WØMG Presentation         08 March 2014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ARRL CENTENNIAL</dc:title>
  <dc:creator>Dick</dc:creator>
  <cp:lastModifiedBy>Dick</cp:lastModifiedBy>
  <cp:revision>20</cp:revision>
  <dcterms:created xsi:type="dcterms:W3CDTF">2014-03-08T18:13:34Z</dcterms:created>
  <dcterms:modified xsi:type="dcterms:W3CDTF">2014-03-08T21:05:57Z</dcterms:modified>
</cp:coreProperties>
</file>