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sldIdLst>
    <p:sldId id="256" r:id="rId2"/>
    <p:sldId id="294" r:id="rId3"/>
    <p:sldId id="257" r:id="rId4"/>
    <p:sldId id="296" r:id="rId5"/>
    <p:sldId id="297" r:id="rId6"/>
    <p:sldId id="265" r:id="rId7"/>
    <p:sldId id="299" r:id="rId8"/>
    <p:sldId id="300" r:id="rId9"/>
    <p:sldId id="301" r:id="rId10"/>
    <p:sldId id="302" r:id="rId11"/>
    <p:sldId id="304" r:id="rId12"/>
    <p:sldId id="303" r:id="rId13"/>
    <p:sldId id="305" r:id="rId14"/>
    <p:sldId id="306" r:id="rId15"/>
    <p:sldId id="307" r:id="rId16"/>
    <p:sldId id="275" r:id="rId17"/>
    <p:sldId id="308" r:id="rId18"/>
    <p:sldId id="287" r:id="rId19"/>
    <p:sldId id="28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6" autoAdjust="0"/>
    <p:restoredTop sz="94620" autoAdjust="0"/>
  </p:normalViewPr>
  <p:slideViewPr>
    <p:cSldViewPr snapToGrid="0" snapToObjects="1">
      <p:cViewPr>
        <p:scale>
          <a:sx n="94" d="100"/>
          <a:sy n="94" d="100"/>
        </p:scale>
        <p:origin x="-882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image" Target="../media/image21.png"/><Relationship Id="rId4" Type="http://schemas.openxmlformats.org/officeDocument/2006/relationships/image" Target="../media/image34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image" Target="../media/image21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21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image" Target="../media/image21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21.png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21.pn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704F9-FC6D-6C47-BFFD-1CF1765CC06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00" y="5799322"/>
            <a:ext cx="1302848" cy="7061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BB4A-8370-894A-B8BE-07ED1A7CE07A}" type="datetimeFigureOut">
              <a:rPr lang="en-US" smtClean="0"/>
              <a:pPr/>
              <a:t>2/7/2014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48E8-8DAB-F14D-A70F-6A1824A020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1670" y="793376"/>
            <a:ext cx="3807293" cy="968189"/>
          </a:xfr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b="1" kern="1200" baseline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591670" y="1748118"/>
            <a:ext cx="3807293" cy="3585882"/>
          </a:xfrm>
          <a:effectLst/>
        </p:spPr>
        <p:txBody>
          <a:bodyPr vert="horz" lIns="91440" tIns="45720" rIns="91440" bIns="45720" rtlCol="0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>
            <a:lvl1pPr marL="0" indent="0">
              <a:lnSpc>
                <a:spcPct val="110000"/>
              </a:lnSpc>
              <a:buNone/>
              <a:defRPr sz="20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SzPct val="8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800600" y="671514"/>
            <a:ext cx="3810000" cy="4599734"/>
          </a:xfrm>
          <a:prstGeom prst="roundRect">
            <a:avLst>
              <a:gd name="adj" fmla="val 4391"/>
            </a:avLst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vert="horz" lIns="91440" tIns="45720" rIns="91440" bIns="45720" rtlCol="0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24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30306"/>
            <a:ext cx="5484813" cy="1143000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3100" y="1747839"/>
            <a:ext cx="7823200" cy="4316411"/>
          </a:xfrm>
        </p:spPr>
        <p:txBody>
          <a:bodyPr vert="eaVert"/>
          <a:lstStyle>
            <a:lvl1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1pPr>
            <a:lvl2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2pPr>
            <a:lvl3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3pPr>
            <a:lvl4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4pPr>
            <a:lvl5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BB4A-8370-894A-B8BE-07ED1A7CE07A}" type="datetimeFigureOut">
              <a:rPr lang="en-US" smtClean="0"/>
              <a:pPr/>
              <a:t>2/7/2014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48E8-8DAB-F14D-A70F-6A1824A020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72082" y="389966"/>
            <a:ext cx="1524000" cy="5736198"/>
          </a:xfrm>
        </p:spPr>
        <p:txBody>
          <a:bodyPr vert="eaVert"/>
          <a:lstStyle>
            <a:lvl1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399" y="644525"/>
            <a:ext cx="6399213" cy="5419726"/>
          </a:xfrm>
        </p:spPr>
        <p:txBody>
          <a:bodyPr vert="eaVert"/>
          <a:lstStyle>
            <a:lvl1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1pPr>
            <a:lvl2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2pPr>
            <a:lvl3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3pPr>
            <a:lvl4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4pPr>
            <a:lvl5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BB4A-8370-894A-B8BE-07ED1A7CE07A}" type="datetimeFigureOut">
              <a:rPr lang="en-US" smtClean="0"/>
              <a:pPr/>
              <a:t>2/7/2014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48E8-8DAB-F14D-A70F-6A1824A020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BB4A-8370-894A-B8BE-07ED1A7CE07A}" type="datetimeFigureOut">
              <a:rPr lang="en-US" smtClean="0"/>
              <a:pPr/>
              <a:t>2/7/2014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48E8-8DAB-F14D-A70F-6A1824A020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881187" y="631824"/>
            <a:ext cx="5407025" cy="3281363"/>
          </a:xfrm>
          <a:prstGeom prst="roundRect">
            <a:avLst>
              <a:gd name="adj" fmla="val 8881"/>
            </a:avLst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368" y="4495800"/>
            <a:ext cx="7827264" cy="1219200"/>
          </a:xfrm>
        </p:spPr>
        <p:txBody>
          <a:bodyPr anchor="b" anchorCtr="0">
            <a:noAutofit/>
          </a:bodyPr>
          <a:lstStyle>
            <a:lvl1pPr>
              <a:lnSpc>
                <a:spcPts val="5200"/>
              </a:lnSpc>
              <a:defRPr sz="4800" b="1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" y="5715000"/>
            <a:ext cx="7827264" cy="501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1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21132"/>
            <a:ext cx="2133600" cy="300318"/>
          </a:xfrm>
        </p:spPr>
        <p:txBody>
          <a:bodyPr/>
          <a:lstStyle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1A5BB4A-8370-894A-B8BE-07ED1A7CE07A}" type="datetimeFigureOut">
              <a:rPr lang="en-US" smtClean="0"/>
              <a:pPr/>
              <a:t>2/7/2014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12541"/>
            <a:ext cx="2895600" cy="300318"/>
          </a:xfrm>
        </p:spPr>
        <p:txBody>
          <a:bodyPr/>
          <a:lstStyle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12541"/>
            <a:ext cx="2133600" cy="300318"/>
          </a:xfrm>
        </p:spPr>
        <p:txBody>
          <a:bodyPr/>
          <a:lstStyle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AD848E8-8DAB-F14D-A70F-6A1824A020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2424953"/>
            <a:ext cx="7823200" cy="1474788"/>
          </a:xfrm>
        </p:spPr>
        <p:txBody>
          <a:bodyPr anchor="b" anchorCtr="0"/>
          <a:lstStyle>
            <a:lvl1pPr algn="ctr">
              <a:defRPr sz="4800" b="1" cap="none" baseline="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0" y="3913188"/>
            <a:ext cx="7823200" cy="55469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2000" b="1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BB4A-8370-894A-B8BE-07ED1A7CE07A}" type="datetimeFigureOut">
              <a:rPr lang="en-US" smtClean="0"/>
              <a:pPr/>
              <a:t>2/7/2014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48E8-8DAB-F14D-A70F-6A1824A020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47838"/>
            <a:ext cx="3563470" cy="4316786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747838"/>
            <a:ext cx="3565526" cy="4316786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BB4A-8370-894A-B8BE-07ED1A7CE07A}" type="datetimeFigureOut">
              <a:rPr lang="en-US" smtClean="0"/>
              <a:pPr/>
              <a:t>2/7/2014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48E8-8DAB-F14D-A70F-6A1824A020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398" y="1515035"/>
            <a:ext cx="3566160" cy="6397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398" y="2271713"/>
            <a:ext cx="3566160" cy="3792911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8471" y="1515035"/>
            <a:ext cx="3566160" cy="6397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8471" y="2271713"/>
            <a:ext cx="3566160" cy="3792911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BB4A-8370-894A-B8BE-07ED1A7CE07A}" type="datetimeFigureOut">
              <a:rPr lang="en-US" smtClean="0"/>
              <a:pPr/>
              <a:t>2/7/2014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48E8-8DAB-F14D-A70F-6A1824A020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BB4A-8370-894A-B8BE-07ED1A7CE07A}" type="datetimeFigureOut">
              <a:rPr lang="en-US" smtClean="0"/>
              <a:pPr/>
              <a:t>2/7/2014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48E8-8DAB-F14D-A70F-6A1824A020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BB4A-8370-894A-B8BE-07ED1A7CE07A}" type="datetimeFigureOut">
              <a:rPr lang="en-US" smtClean="0"/>
              <a:pPr/>
              <a:t>2/7/2014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48E8-8DAB-F14D-A70F-6A1824A020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670" y="793376"/>
            <a:ext cx="3794760" cy="968189"/>
          </a:xfrm>
        </p:spPr>
        <p:txBody>
          <a:bodyPr anchor="b"/>
          <a:lstStyle>
            <a:lvl1pPr algn="l">
              <a:lnSpc>
                <a:spcPts val="40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658906"/>
            <a:ext cx="3794760" cy="5405719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>
                <a:effectLst/>
              </a:defRPr>
            </a:lvl1pPr>
            <a:lvl2pPr>
              <a:spcBef>
                <a:spcPts val="2000"/>
              </a:spcBef>
              <a:defRPr sz="2000">
                <a:effectLst/>
              </a:defRPr>
            </a:lvl2pPr>
            <a:lvl3pPr>
              <a:spcBef>
                <a:spcPts val="2000"/>
              </a:spcBef>
              <a:defRPr sz="1800">
                <a:effectLst/>
              </a:defRPr>
            </a:lvl3pPr>
            <a:lvl4pPr>
              <a:spcBef>
                <a:spcPts val="2000"/>
              </a:spcBef>
              <a:defRPr sz="1800">
                <a:effectLst/>
              </a:defRPr>
            </a:lvl4pPr>
            <a:lvl5pPr>
              <a:spcBef>
                <a:spcPts val="2000"/>
              </a:spcBef>
              <a:defRPr sz="1800">
                <a:effectLst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1670" y="1748118"/>
            <a:ext cx="3794760" cy="381448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5BB4A-8370-894A-B8BE-07ED1A7CE07A}" type="datetimeFigureOut">
              <a:rPr lang="en-US" smtClean="0"/>
              <a:pPr/>
              <a:t>2/7/2014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48E8-8DAB-F14D-A70F-6A1824A020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28601"/>
            <a:ext cx="7313613" cy="1264024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ctr">
            <a:noAutofit/>
            <a:sp3d extrusionH="12700">
              <a:extrusionClr>
                <a:schemeClr val="bg1"/>
              </a:extrusionClr>
            </a:sp3d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47838"/>
            <a:ext cx="7313613" cy="4303338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25988"/>
            <a:ext cx="2133600" cy="277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81A5BB4A-8370-894A-B8BE-07ED1A7CE07A}" type="datetimeFigureOut">
              <a:rPr lang="en-US" smtClean="0"/>
              <a:pPr/>
              <a:t>2/7/2014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225988"/>
            <a:ext cx="2895600" cy="277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225988"/>
            <a:ext cx="2133600" cy="277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4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DAD848E8-8DAB-F14D-A70F-6A1824A020D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lnSpc>
          <a:spcPts val="5600"/>
        </a:lnSpc>
        <a:spcBef>
          <a:spcPct val="0"/>
        </a:spcBef>
        <a:buNone/>
        <a:defRPr sz="5400" b="1" kern="1200" baseline="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SzPct val="80000"/>
        <a:buFont typeface="Wingdings" pitchFamily="2" charset="2"/>
        <a:buChar char="l"/>
        <a:defRPr sz="2400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effectLst/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2200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effectLst/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2000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effectLst/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800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effectLst/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800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Macintosh%20HD:Users:scottlowe:Downloads:Automating%20Your%20Hamshack%20Tutorial%20(1).doc!OLE_LINK12" TargetMode="External"/><Relationship Id="rId13" Type="http://schemas.openxmlformats.org/officeDocument/2006/relationships/image" Target="../media/image26.png"/><Relationship Id="rId3" Type="http://schemas.openxmlformats.org/officeDocument/2006/relationships/oleObject" Target="Macintosh%20HD:Users:scottlowe:Downloads:Automating%20Your%20Hamshack%20Tutorial%20(1).doc!OLE_LINK3" TargetMode="External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oleObject" Target="Macintosh%20HD:Users:scottlowe:Downloads:Automating%20Your%20Hamshack%20Tutorial%20(1).doc!OLE_LINK8" TargetMode="External"/><Relationship Id="rId10" Type="http://schemas.openxmlformats.org/officeDocument/2006/relationships/oleObject" Target="Macintosh%20HD:Users:scottlowe:Downloads:Automating%20Your%20Hamshack%20Tutorial%20(1).doc!OLE_LINK11" TargetMode="External"/><Relationship Id="rId4" Type="http://schemas.openxmlformats.org/officeDocument/2006/relationships/image" Target="../media/image21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Macintosh%20HD:Users:scottlowe:Downloads:Automating%20Your%20Hamshack%20Tutorial%20(1).doc!OLE_LINK12" TargetMode="External"/><Relationship Id="rId13" Type="http://schemas.openxmlformats.org/officeDocument/2006/relationships/image" Target="../media/image36.png"/><Relationship Id="rId3" Type="http://schemas.openxmlformats.org/officeDocument/2006/relationships/oleObject" Target="Macintosh%20HD:Users:scottlowe:Downloads:Automating%20Your%20Hamshack%20Tutorial%20(1).doc!OLE_LINK3" TargetMode="External"/><Relationship Id="rId7" Type="http://schemas.openxmlformats.org/officeDocument/2006/relationships/image" Target="../media/image32.png"/><Relationship Id="rId12" Type="http://schemas.openxmlformats.org/officeDocument/2006/relationships/oleObject" Target="Macintosh%20HD:Users:scottlowe:Downloads:Automating%20Your%20Hamshack%20Tutorial%20(1).doc!OLE_LINK13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oleObject" Target="Macintosh%20HD:Users:scottlowe:Downloads:Automating%20Your%20Hamshack%20Tutorial%20(1).doc!OLE_LINK8" TargetMode="External"/><Relationship Id="rId10" Type="http://schemas.openxmlformats.org/officeDocument/2006/relationships/oleObject" Target="Macintosh%20HD:Users:scottlowe:Downloads:Automating%20Your%20Hamshack%20Tutorial%20(1).doc!OLE_LINK11" TargetMode="External"/><Relationship Id="rId4" Type="http://schemas.openxmlformats.org/officeDocument/2006/relationships/image" Target="../media/image21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oleObject" Target="Macintosh%20HD:Users:scottlowe:Downloads:Automating%20Your%20Hamshack%20Tutorial%20(1).doc!OLE_LINK3" TargetMode="External"/><Relationship Id="rId7" Type="http://schemas.openxmlformats.org/officeDocument/2006/relationships/oleObject" Target="Macintosh%20HD:Users:scottlowe:Downloads:Automating%20Your%20Hamshack%20Tutorial%20(1).doc!OLE_LINK16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7.png"/><Relationship Id="rId5" Type="http://schemas.openxmlformats.org/officeDocument/2006/relationships/oleObject" Target="Macintosh%20HD:Users:scottlowe:Downloads:Automating%20Your%20Hamshack%20Tutorial%20(1).doc!OLE_LINK10" TargetMode="Externa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scottlowe:Downloads:Automating%20Your%20Hamshack%20Tutorial%20(1).doc!OLE_LINK3" TargetMode="Externa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9.png"/><Relationship Id="rId5" Type="http://schemas.openxmlformats.org/officeDocument/2006/relationships/oleObject" Target="Macintosh%20HD:Users:scottlowe:Downloads:Automating%20Your%20Hamshack%20Tutorial%20(1).doc!OLE_LINK17" TargetMode="Externa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scottlowe:Downloads:Automating%20Your%20Hamshack%20Tutorial%20(1).doc!OLE_LINK3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1.png"/><Relationship Id="rId5" Type="http://schemas.openxmlformats.org/officeDocument/2006/relationships/oleObject" Target="Macintosh%20HD:Users:scottlowe:Downloads:Automating%20Your%20Hamshack%20Tutorial%20(1).doc!OLE_LINK19" TargetMode="Externa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Macintosh%20HD:Users:scottlowe:Downloads:Automating%20Your%20Hamshack%20Tutorial%20(1).doc!OLE_LINK23" TargetMode="External"/><Relationship Id="rId3" Type="http://schemas.openxmlformats.org/officeDocument/2006/relationships/oleObject" Target="Macintosh%20HD:Users:scottlowe:Downloads:Automating%20Your%20Hamshack%20Tutorial%20(1).doc!OLE_LINK3" TargetMode="Externa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2.png"/><Relationship Id="rId5" Type="http://schemas.openxmlformats.org/officeDocument/2006/relationships/oleObject" Target="Macintosh%20HD:Users:scottlowe:Downloads:Automating%20Your%20Hamshack%20Tutorial%20(1).doc!OLE_LINK21" TargetMode="External"/><Relationship Id="rId4" Type="http://schemas.openxmlformats.org/officeDocument/2006/relationships/image" Target="../media/image21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oleObject" Target="Macintosh%20HD:Users:scottlowe:Downloads:Automating%20Your%20Hamshack%20Tutorial%20(1).doc!OLE_LINK24" TargetMode="External"/><Relationship Id="rId7" Type="http://schemas.openxmlformats.org/officeDocument/2006/relationships/oleObject" Target="???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6.png"/><Relationship Id="rId5" Type="http://schemas.openxmlformats.org/officeDocument/2006/relationships/oleObject" Target="Macintosh%20HD:Users:scottlowe:Downloads:Automating%20Your%20Hamshack%20Tutorial%20(1).doc!OLE_LINK25" TargetMode="External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!OLE_LINK34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jpe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NUL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Macintosh%20HD:Users:scottlowe:Downloads:Automating%20Your%20Hamshack%20Tutorial%20(1).doc!OLE_LINK7" TargetMode="External"/><Relationship Id="rId3" Type="http://schemas.openxmlformats.org/officeDocument/2006/relationships/oleObject" Target="Macintosh%20HD:Users:scottlowe:Downloads:Automating%20Your%20Hamshack%20Tutorial%20(1).doc!OLE_LINK3" TargetMode="Externa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Macintosh%20HD:Users:scottlowe:Downloads:Automating%20Your%20Hamshack%20Tutorial%20(1).doc!OLE_LINK6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Macintosh%20HD:Users:scottlowe:Downloads:Automating%20Your%20Hamshack%20Tutorial%20(1).doc!OLE_LINK7" TargetMode="External"/><Relationship Id="rId13" Type="http://schemas.openxmlformats.org/officeDocument/2006/relationships/image" Target="../media/image27.png"/><Relationship Id="rId3" Type="http://schemas.openxmlformats.org/officeDocument/2006/relationships/oleObject" Target="Macintosh%20HD:Users:scottlowe:Downloads:Automating%20Your%20Hamshack%20Tutorial%20(1).doc!OLE_LINK3" TargetMode="External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Macintosh%20HD:Users:scottlowe:Downloads:Automating%20Your%20Hamshack%20Tutorial%20(1).doc!OLE_LINK6" TargetMode="External"/><Relationship Id="rId11" Type="http://schemas.openxmlformats.org/officeDocument/2006/relationships/image" Target="../media/image25.png"/><Relationship Id="rId5" Type="http://schemas.openxmlformats.org/officeDocument/2006/relationships/image" Target="../media/image4.png"/><Relationship Id="rId15" Type="http://schemas.openxmlformats.org/officeDocument/2006/relationships/image" Target="../media/image29.png"/><Relationship Id="rId10" Type="http://schemas.openxmlformats.org/officeDocument/2006/relationships/oleObject" Target="Macintosh%20HD:Users:scottlowe:Downloads:Automating%20Your%20Hamshack%20Tutorial%20(1).doc!OLE_LINK15" TargetMode="External"/><Relationship Id="rId4" Type="http://schemas.openxmlformats.org/officeDocument/2006/relationships/image" Target="../media/image21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Macintosh%20HD:Users:scottlowe:Downloads:Automating%20Your%20Hamshack%20Tutorial%20(1).doc!OLE_LINK7" TargetMode="External"/><Relationship Id="rId13" Type="http://schemas.openxmlformats.org/officeDocument/2006/relationships/image" Target="../media/image27.png"/><Relationship Id="rId18" Type="http://schemas.openxmlformats.org/officeDocument/2006/relationships/oleObject" Target="Macintosh%20HD:Users:scottlowe:Downloads:Automating%20Your%20Hamshack%20Tutorial%20(1).doc!OLE_LINK5" TargetMode="External"/><Relationship Id="rId3" Type="http://schemas.openxmlformats.org/officeDocument/2006/relationships/oleObject" Target="Macintosh%20HD:Users:scottlowe:Downloads:Automating%20Your%20Hamshack%20Tutorial%20(1).doc!OLE_LINK3" TargetMode="External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0.png"/><Relationship Id="rId1" Type="http://schemas.openxmlformats.org/officeDocument/2006/relationships/vmlDrawing" Target="../drawings/vmlDrawing3.vml"/><Relationship Id="rId6" Type="http://schemas.openxmlformats.org/officeDocument/2006/relationships/oleObject" Target="Macintosh%20HD:Users:scottlowe:Downloads:Automating%20Your%20Hamshack%20Tutorial%20(1).doc!OLE_LINK6" TargetMode="External"/><Relationship Id="rId11" Type="http://schemas.openxmlformats.org/officeDocument/2006/relationships/image" Target="../media/image25.png"/><Relationship Id="rId5" Type="http://schemas.openxmlformats.org/officeDocument/2006/relationships/image" Target="../media/image4.png"/><Relationship Id="rId15" Type="http://schemas.openxmlformats.org/officeDocument/2006/relationships/oleObject" Target="Macintosh%20HD:Users:scottlowe:Downloads:Automating%20Your%20Hamshack%20Tutorial%20(1).doc!OLE_LINK8" TargetMode="External"/><Relationship Id="rId10" Type="http://schemas.openxmlformats.org/officeDocument/2006/relationships/oleObject" Target="Macintosh%20HD:Users:scottlowe:Downloads:Automating%20Your%20Hamshack%20Tutorial%20(1).doc!OLE_LINK15" TargetMode="External"/><Relationship Id="rId19" Type="http://schemas.openxmlformats.org/officeDocument/2006/relationships/image" Target="../media/image31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421" y="1238931"/>
            <a:ext cx="6093316" cy="456998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463668"/>
            <a:ext cx="9144000" cy="775263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ctr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smtClean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Technology for </a:t>
            </a:r>
            <a:r>
              <a:rPr lang="en-US" sz="3600" b="1" dirty="0" smtClean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Your Station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711445" y="1375140"/>
          <a:ext cx="2329715" cy="1087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5" name="Document" r:id="rId3" imgW="2882900" imgH="1346200" progId="Word.Document.12">
                  <p:link updateAutomatic="1"/>
                </p:oleObj>
              </mc:Choice>
              <mc:Fallback>
                <p:oleObj name="Document" r:id="rId3" imgW="2882900" imgH="13462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445" y="1375140"/>
                        <a:ext cx="2329715" cy="10878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742993" y="1115421"/>
            <a:ext cx="1082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Control panel</a:t>
            </a:r>
          </a:p>
          <a:p>
            <a:endParaRPr lang="en-US" dirty="0"/>
          </a:p>
        </p:txBody>
      </p:sp>
      <p:graphicFrame>
        <p:nvGraphicFramePr>
          <p:cNvPr id="69638" name="Object 6"/>
          <p:cNvGraphicFramePr>
            <a:graphicFrameLocks noChangeAspect="1"/>
          </p:cNvGraphicFramePr>
          <p:nvPr/>
        </p:nvGraphicFramePr>
        <p:xfrm>
          <a:off x="4630227" y="1332861"/>
          <a:ext cx="3716795" cy="2375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6" name="Document" r:id="rId5" imgW="5486400" imgH="3505200" progId="Word.Document.12">
                  <p:link updateAutomatic="1"/>
                </p:oleObj>
              </mc:Choice>
              <mc:Fallback>
                <p:oleObj name="Document" r:id="rId5" imgW="5486400" imgH="3505200" progId="Word.Document.12">
                  <p:link updateAutomatic="1"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0227" y="1332861"/>
                        <a:ext cx="3716795" cy="23753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4444" y="237963"/>
            <a:ext cx="1043058" cy="1043058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475353" y="1090422"/>
            <a:ext cx="41135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DX view – location, bearing, contact history, rotator control </a:t>
            </a:r>
          </a:p>
          <a:p>
            <a:endParaRPr lang="en-US" dirty="0"/>
          </a:p>
        </p:txBody>
      </p:sp>
      <p:graphicFrame>
        <p:nvGraphicFramePr>
          <p:cNvPr id="70663" name="Object 7"/>
          <p:cNvGraphicFramePr>
            <a:graphicFrameLocks noChangeAspect="1"/>
          </p:cNvGraphicFramePr>
          <p:nvPr/>
        </p:nvGraphicFramePr>
        <p:xfrm>
          <a:off x="863750" y="2777515"/>
          <a:ext cx="2892987" cy="245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7" name="Document" r:id="rId8" imgW="5486400" imgH="4660900" progId="Word.Document.12">
                  <p:link updateAutomatic="1"/>
                </p:oleObj>
              </mc:Choice>
              <mc:Fallback>
                <p:oleObj name="Document" r:id="rId8" imgW="5486400" imgH="4660900" progId="Word.Document.12">
                  <p:link updateAutomatic="1"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3750" y="2777515"/>
                        <a:ext cx="2892987" cy="245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64" name="Object 8"/>
          <p:cNvGraphicFramePr>
            <a:graphicFrameLocks noChangeAspect="1"/>
          </p:cNvGraphicFramePr>
          <p:nvPr/>
        </p:nvGraphicFramePr>
        <p:xfrm>
          <a:off x="3928239" y="4034068"/>
          <a:ext cx="3071853" cy="2609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8" name="Document" r:id="rId10" imgW="5486400" imgH="4660900" progId="Word.Document.12">
                  <p:link updateAutomatic="1"/>
                </p:oleObj>
              </mc:Choice>
              <mc:Fallback>
                <p:oleObj name="Document" r:id="rId10" imgW="5486400" imgH="4660900" progId="Word.Document.12">
                  <p:link updateAutomatic="1"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8239" y="4034068"/>
                        <a:ext cx="3071853" cy="26096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907897" y="2526436"/>
            <a:ext cx="29771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Gray line &amp; real time plots of DX spots </a:t>
            </a:r>
          </a:p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729519" y="3777323"/>
            <a:ext cx="38733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Ionosphere – MUF, F2 &amp; E layer data, D layer density </a:t>
            </a:r>
          </a:p>
          <a:p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 rot="10800000" flipV="1">
            <a:off x="3585459" y="3438718"/>
            <a:ext cx="1183634" cy="269483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5400000">
            <a:off x="4470700" y="3598247"/>
            <a:ext cx="457921" cy="13886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rot="10800000" flipV="1">
            <a:off x="3308991" y="3309120"/>
            <a:ext cx="1840247" cy="12959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44680" y="4034068"/>
            <a:ext cx="1041060" cy="2609653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7428834" y="3794603"/>
            <a:ext cx="1082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err="1" smtClean="0"/>
              <a:t>IonoProbe</a:t>
            </a:r>
            <a:endParaRPr lang="en-US" sz="1200" b="1" i="1" dirty="0" smtClean="0"/>
          </a:p>
          <a:p>
            <a:endParaRPr lang="en-US" dirty="0"/>
          </a:p>
        </p:txBody>
      </p:sp>
      <p:cxnSp>
        <p:nvCxnSpPr>
          <p:cNvPr id="58" name="Straight Arrow Connector 57"/>
          <p:cNvCxnSpPr/>
          <p:nvPr/>
        </p:nvCxnSpPr>
        <p:spPr>
          <a:xfrm rot="10800000" flipV="1">
            <a:off x="6920370" y="5338894"/>
            <a:ext cx="450231" cy="926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rot="10800000" flipV="1">
            <a:off x="6934530" y="5741854"/>
            <a:ext cx="450231" cy="926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rot="10800000" flipV="1">
            <a:off x="6931410" y="6144814"/>
            <a:ext cx="450231" cy="926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rot="10800000" flipV="1">
            <a:off x="6934529" y="4915534"/>
            <a:ext cx="450231" cy="926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rot="10800000" flipV="1">
            <a:off x="6920370" y="4475520"/>
            <a:ext cx="450231" cy="926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3" name="Picture 6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50702" y="5010190"/>
            <a:ext cx="644084" cy="57614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4" name="Straight Arrow Connector 63"/>
          <p:cNvCxnSpPr/>
          <p:nvPr/>
        </p:nvCxnSpPr>
        <p:spPr>
          <a:xfrm rot="10800000" flipV="1">
            <a:off x="8160624" y="5338895"/>
            <a:ext cx="450231" cy="926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2565979" y="2211840"/>
            <a:ext cx="2064249" cy="2592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itle 1"/>
          <p:cNvSpPr txBox="1">
            <a:spLocks/>
          </p:cNvSpPr>
          <p:nvPr/>
        </p:nvSpPr>
        <p:spPr>
          <a:xfrm>
            <a:off x="0" y="463668"/>
            <a:ext cx="8347022" cy="775263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ctr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 smtClean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DXView</a:t>
            </a:r>
            <a:r>
              <a:rPr lang="en-US" sz="3600" b="1" noProof="0" dirty="0" smtClean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: </a:t>
            </a:r>
            <a:r>
              <a:rPr lang="en-US" sz="2400" b="1" noProof="0" dirty="0" smtClean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Mapping, </a:t>
            </a:r>
            <a:r>
              <a:rPr lang="en-US" sz="2400" b="1" dirty="0" smtClean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Propagation, QSO Plots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711445" y="1375140"/>
          <a:ext cx="2329715" cy="1087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1" name="Document" r:id="rId3" imgW="2882900" imgH="1346200" progId="Word.Document.12">
                  <p:link updateAutomatic="1"/>
                </p:oleObj>
              </mc:Choice>
              <mc:Fallback>
                <p:oleObj name="Document" r:id="rId3" imgW="2882900" imgH="13462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445" y="1375140"/>
                        <a:ext cx="2329715" cy="10878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0" y="463668"/>
            <a:ext cx="9144000" cy="775263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ctr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 smtClean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DXView</a:t>
            </a:r>
            <a:r>
              <a:rPr lang="en-US" sz="3600" b="1" noProof="0" dirty="0" smtClean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: </a:t>
            </a:r>
            <a:r>
              <a:rPr lang="en-US" sz="2400" b="1" noProof="0" dirty="0" smtClean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Mapping and Google Earth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42993" y="1115421"/>
            <a:ext cx="1082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Control panel</a:t>
            </a:r>
          </a:p>
          <a:p>
            <a:endParaRPr lang="en-US" dirty="0"/>
          </a:p>
        </p:txBody>
      </p:sp>
      <p:graphicFrame>
        <p:nvGraphicFramePr>
          <p:cNvPr id="69638" name="Object 6"/>
          <p:cNvGraphicFramePr>
            <a:graphicFrameLocks noChangeAspect="1"/>
          </p:cNvGraphicFramePr>
          <p:nvPr/>
        </p:nvGraphicFramePr>
        <p:xfrm>
          <a:off x="4630227" y="1332861"/>
          <a:ext cx="3716795" cy="2375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2" name="Document" r:id="rId5" imgW="5486400" imgH="3505200" progId="Word.Document.12">
                  <p:link updateAutomatic="1"/>
                </p:oleObj>
              </mc:Choice>
              <mc:Fallback>
                <p:oleObj name="Document" r:id="rId5" imgW="5486400" imgH="3505200" progId="Word.Document.12">
                  <p:link updateAutomatic="1"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0227" y="1332861"/>
                        <a:ext cx="3716795" cy="23753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4444" y="237963"/>
            <a:ext cx="1043058" cy="1043058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475353" y="1090422"/>
            <a:ext cx="41135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DX view – location, bearing, contact history, rotator control </a:t>
            </a:r>
          </a:p>
          <a:p>
            <a:endParaRPr lang="en-US" dirty="0"/>
          </a:p>
        </p:txBody>
      </p:sp>
      <p:graphicFrame>
        <p:nvGraphicFramePr>
          <p:cNvPr id="70663" name="Object 7"/>
          <p:cNvGraphicFramePr>
            <a:graphicFrameLocks noChangeAspect="1"/>
          </p:cNvGraphicFramePr>
          <p:nvPr/>
        </p:nvGraphicFramePr>
        <p:xfrm>
          <a:off x="863750" y="2777515"/>
          <a:ext cx="1399841" cy="1189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3" name="Document" r:id="rId8" imgW="5486400" imgH="4660900" progId="Word.Document.12">
                  <p:link updateAutomatic="1"/>
                </p:oleObj>
              </mc:Choice>
              <mc:Fallback>
                <p:oleObj name="Document" r:id="rId8" imgW="5486400" imgH="4660900" progId="Word.Document.12">
                  <p:link updateAutomatic="1"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3750" y="2777515"/>
                        <a:ext cx="1399841" cy="11892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64" name="Object 8"/>
          <p:cNvGraphicFramePr>
            <a:graphicFrameLocks noChangeAspect="1"/>
          </p:cNvGraphicFramePr>
          <p:nvPr/>
        </p:nvGraphicFramePr>
        <p:xfrm>
          <a:off x="840746" y="4311154"/>
          <a:ext cx="1422845" cy="1208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4" name="Document" r:id="rId10" imgW="5486400" imgH="4660900" progId="Word.Document.12">
                  <p:link updateAutomatic="1"/>
                </p:oleObj>
              </mc:Choice>
              <mc:Fallback>
                <p:oleObj name="Document" r:id="rId10" imgW="5486400" imgH="4660900" progId="Word.Document.12">
                  <p:link updateAutomatic="1"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0746" y="4311154"/>
                        <a:ext cx="1422845" cy="12087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608318" y="2500516"/>
            <a:ext cx="29771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Gray line &amp; real time plots of DX spots </a:t>
            </a:r>
          </a:p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42878" y="4034155"/>
            <a:ext cx="22145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Ionosphere – Propagation </a:t>
            </a:r>
          </a:p>
          <a:p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 rot="10800000" flipV="1">
            <a:off x="2263591" y="3438718"/>
            <a:ext cx="2505502" cy="101088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rot="10800000" flipV="1">
            <a:off x="2263591" y="3309119"/>
            <a:ext cx="2885648" cy="129599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2565979" y="2211840"/>
            <a:ext cx="2064249" cy="2592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2710" name="Object 6"/>
          <p:cNvGraphicFramePr>
            <a:graphicFrameLocks noChangeAspect="1"/>
          </p:cNvGraphicFramePr>
          <p:nvPr/>
        </p:nvGraphicFramePr>
        <p:xfrm>
          <a:off x="3980128" y="3960448"/>
          <a:ext cx="4535487" cy="2398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5" name="Document" r:id="rId12" imgW="5473700" imgH="2895600" progId="Word.Document.12">
                  <p:link updateAutomatic="1"/>
                </p:oleObj>
              </mc:Choice>
              <mc:Fallback>
                <p:oleObj name="Document" r:id="rId12" imgW="5473700" imgH="2895600" progId="Word.Document.12">
                  <p:link updateAutomatic="1"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128" y="3960448"/>
                        <a:ext cx="4535487" cy="2398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Straight Arrow Connector 28"/>
          <p:cNvCxnSpPr/>
          <p:nvPr/>
        </p:nvCxnSpPr>
        <p:spPr>
          <a:xfrm rot="16200000" flipH="1">
            <a:off x="5330640" y="3948500"/>
            <a:ext cx="1624316" cy="93308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180197" y="3692089"/>
            <a:ext cx="22145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Google Earth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711445" y="1375140"/>
          <a:ext cx="2329715" cy="1087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9" name="Document" r:id="rId3" imgW="2882900" imgH="1346200" progId="Word.Document.12">
                  <p:link updateAutomatic="1"/>
                </p:oleObj>
              </mc:Choice>
              <mc:Fallback>
                <p:oleObj name="Document" r:id="rId3" imgW="2882900" imgH="13462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445" y="1375140"/>
                        <a:ext cx="2329715" cy="10878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0" y="463668"/>
            <a:ext cx="9144000" cy="775263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ctr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smtClean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DXLabs: </a:t>
            </a:r>
            <a:r>
              <a:rPr lang="en-US" sz="2400" b="1" noProof="0" dirty="0" smtClean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Propagation Reports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42993" y="1115421"/>
            <a:ext cx="1082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Control panel</a:t>
            </a:r>
          </a:p>
          <a:p>
            <a:endParaRPr lang="en-US" dirty="0"/>
          </a:p>
        </p:txBody>
      </p:sp>
      <p:graphicFrame>
        <p:nvGraphicFramePr>
          <p:cNvPr id="71686" name="Object 6"/>
          <p:cNvGraphicFramePr>
            <a:graphicFrameLocks noChangeAspect="1"/>
          </p:cNvGraphicFramePr>
          <p:nvPr/>
        </p:nvGraphicFramePr>
        <p:xfrm>
          <a:off x="1132249" y="2600030"/>
          <a:ext cx="2935365" cy="3145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0" name="Document" r:id="rId5" imgW="4965700" imgH="5321300" progId="Word.Document.12">
                  <p:link updateAutomatic="1"/>
                </p:oleObj>
              </mc:Choice>
              <mc:Fallback>
                <p:oleObj name="Document" r:id="rId5" imgW="4965700" imgH="5321300" progId="Word.Document.12">
                  <p:link updateAutomatic="1"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2249" y="2600030"/>
                        <a:ext cx="2935365" cy="31455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Arrow Connector 26"/>
          <p:cNvCxnSpPr/>
          <p:nvPr/>
        </p:nvCxnSpPr>
        <p:spPr>
          <a:xfrm rot="16200000" flipH="1">
            <a:off x="1814313" y="2557440"/>
            <a:ext cx="777600" cy="17279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1688" name="Object 8"/>
          <p:cNvGraphicFramePr>
            <a:graphicFrameLocks noChangeAspect="1"/>
          </p:cNvGraphicFramePr>
          <p:nvPr/>
        </p:nvGraphicFramePr>
        <p:xfrm>
          <a:off x="4475352" y="1748094"/>
          <a:ext cx="3481775" cy="376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1" name="Document" r:id="rId7" imgW="5486400" imgH="5930900" progId="Word.Document.12">
                  <p:link updateAutomatic="1"/>
                </p:oleObj>
              </mc:Choice>
              <mc:Fallback>
                <p:oleObj name="Document" r:id="rId7" imgW="5486400" imgH="5930900" progId="Word.Document.12">
                  <p:link updateAutomatic="1"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5352" y="1748094"/>
                        <a:ext cx="3481775" cy="376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Straight Arrow Connector 34"/>
          <p:cNvCxnSpPr/>
          <p:nvPr/>
        </p:nvCxnSpPr>
        <p:spPr>
          <a:xfrm>
            <a:off x="2203113" y="2177279"/>
            <a:ext cx="2272239" cy="285746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699202" y="5745600"/>
            <a:ext cx="22145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/>
              <a:t>Maximum Useable Frequency</a:t>
            </a:r>
          </a:p>
          <a:p>
            <a:pPr algn="ctr"/>
            <a:r>
              <a:rPr lang="en-US" sz="1200" b="1" i="1" dirty="0" smtClean="0"/>
              <a:t>forecasts</a:t>
            </a:r>
          </a:p>
          <a:p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394777" y="1471101"/>
            <a:ext cx="35969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/>
              <a:t>Number of DX spots by frequency and time of day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711445" y="1375140"/>
          <a:ext cx="2329715" cy="1087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4" name="Document" r:id="rId3" imgW="2882900" imgH="1346200" progId="Word.Document.12">
                  <p:link updateAutomatic="1"/>
                </p:oleObj>
              </mc:Choice>
              <mc:Fallback>
                <p:oleObj name="Document" r:id="rId3" imgW="2882900" imgH="13462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445" y="1375140"/>
                        <a:ext cx="2329715" cy="10878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742993" y="1115421"/>
            <a:ext cx="1082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Control panel</a:t>
            </a:r>
          </a:p>
          <a:p>
            <a:endParaRPr lang="en-US" dirty="0"/>
          </a:p>
        </p:txBody>
      </p:sp>
      <p:graphicFrame>
        <p:nvGraphicFramePr>
          <p:cNvPr id="73733" name="Object 5"/>
          <p:cNvGraphicFramePr>
            <a:graphicFrameLocks noChangeAspect="1"/>
          </p:cNvGraphicFramePr>
          <p:nvPr/>
        </p:nvGraphicFramePr>
        <p:xfrm>
          <a:off x="4489815" y="1714790"/>
          <a:ext cx="3982916" cy="4194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5" name="Document" r:id="rId5" imgW="5486400" imgH="5778500" progId="Word.Document.12">
                  <p:link updateAutomatic="1"/>
                </p:oleObj>
              </mc:Choice>
              <mc:Fallback>
                <p:oleObj name="Document" r:id="rId5" imgW="5486400" imgH="5778500" progId="Word.Document.12">
                  <p:link updateAutomatic="1"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9815" y="1714790"/>
                        <a:ext cx="3982916" cy="41949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993" y="2784548"/>
            <a:ext cx="3257350" cy="2909236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3041160" y="2082240"/>
            <a:ext cx="1448655" cy="864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10800000" flipV="1">
            <a:off x="2254951" y="5538240"/>
            <a:ext cx="2591898" cy="864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1581030" y="4864320"/>
            <a:ext cx="1347840" cy="158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628057" y="1471101"/>
            <a:ext cx="35969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/>
              <a:t>WinWarbler: PSK-31 digital interface</a:t>
            </a:r>
          </a:p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44280" y="2524829"/>
            <a:ext cx="35969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/>
              <a:t>PSK-31 spectrum broadband decoder </a:t>
            </a:r>
          </a:p>
          <a:p>
            <a:endParaRPr lang="en-US" dirty="0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0" y="463668"/>
            <a:ext cx="9144000" cy="775263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ctr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smtClean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DXLabs: </a:t>
            </a:r>
            <a:r>
              <a:rPr lang="en-US" sz="2400" b="1" noProof="0" dirty="0" smtClean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WinWarbler for PSK31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711445" y="1375140"/>
          <a:ext cx="2329715" cy="1087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7" name="Document" r:id="rId3" imgW="2882900" imgH="1346200" progId="Word.Document.12">
                  <p:link updateAutomatic="1"/>
                </p:oleObj>
              </mc:Choice>
              <mc:Fallback>
                <p:oleObj name="Document" r:id="rId3" imgW="2882900" imgH="13462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445" y="1375140"/>
                        <a:ext cx="2329715" cy="10878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742993" y="1115421"/>
            <a:ext cx="1082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Control panel</a:t>
            </a:r>
          </a:p>
          <a:p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041160" y="2082240"/>
            <a:ext cx="990285" cy="864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533017" y="1471101"/>
            <a:ext cx="35969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/>
              <a:t>WinWarbler: RTTY digital interface</a:t>
            </a:r>
          </a:p>
          <a:p>
            <a:endParaRPr lang="en-US" dirty="0"/>
          </a:p>
        </p:txBody>
      </p:sp>
      <p:graphicFrame>
        <p:nvGraphicFramePr>
          <p:cNvPr id="74756" name="Object 4"/>
          <p:cNvGraphicFramePr>
            <a:graphicFrameLocks noChangeAspect="1"/>
          </p:cNvGraphicFramePr>
          <p:nvPr/>
        </p:nvGraphicFramePr>
        <p:xfrm>
          <a:off x="4031445" y="1789341"/>
          <a:ext cx="4711922" cy="4526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8" name="Document" r:id="rId5" imgW="5486400" imgH="5270500" progId="Word.Document.12">
                  <p:link updateAutomatic="1"/>
                </p:oleObj>
              </mc:Choice>
              <mc:Fallback>
                <p:oleObj name="Document" r:id="rId5" imgW="5486400" imgH="5270500" progId="Word.Document.12">
                  <p:link updateAutomatic="1"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1445" y="1789341"/>
                        <a:ext cx="4711922" cy="45264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itle 1"/>
          <p:cNvSpPr txBox="1">
            <a:spLocks/>
          </p:cNvSpPr>
          <p:nvPr/>
        </p:nvSpPr>
        <p:spPr>
          <a:xfrm>
            <a:off x="0" y="463668"/>
            <a:ext cx="9144000" cy="775263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ctr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smtClean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DXLabs: </a:t>
            </a:r>
            <a:r>
              <a:rPr lang="en-US" sz="2400" b="1" noProof="0" dirty="0" smtClean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WinWarbler for RTTY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711445" y="1375140"/>
          <a:ext cx="2329715" cy="1087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2" name="Document" r:id="rId3" imgW="2882900" imgH="1346200" progId="Word.Document.12">
                  <p:link updateAutomatic="1"/>
                </p:oleObj>
              </mc:Choice>
              <mc:Fallback>
                <p:oleObj name="Document" r:id="rId3" imgW="2882900" imgH="13462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445" y="1375140"/>
                        <a:ext cx="2329715" cy="10878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0" y="463668"/>
            <a:ext cx="9144000" cy="775263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ctr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smtClean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DXLabs: </a:t>
            </a:r>
            <a:r>
              <a:rPr lang="en-US" sz="2400" b="1" noProof="0" dirty="0" smtClean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WinWarbler for CW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42993" y="1115421"/>
            <a:ext cx="1082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Control panel</a:t>
            </a:r>
          </a:p>
          <a:p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041160" y="2082240"/>
            <a:ext cx="990285" cy="864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533017" y="1471101"/>
            <a:ext cx="35969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/>
              <a:t>WinWarbler: CW </a:t>
            </a:r>
            <a:r>
              <a:rPr lang="en-US" sz="1200" b="1" i="1" dirty="0" err="1" smtClean="0"/>
              <a:t>keyer</a:t>
            </a:r>
            <a:endParaRPr lang="en-US" sz="1200" b="1" i="1" dirty="0" smtClean="0"/>
          </a:p>
          <a:p>
            <a:endParaRPr lang="en-US" dirty="0"/>
          </a:p>
        </p:txBody>
      </p:sp>
      <p:graphicFrame>
        <p:nvGraphicFramePr>
          <p:cNvPr id="75780" name="Object 4"/>
          <p:cNvGraphicFramePr>
            <a:graphicFrameLocks noChangeAspect="1"/>
          </p:cNvGraphicFramePr>
          <p:nvPr/>
        </p:nvGraphicFramePr>
        <p:xfrm>
          <a:off x="4031445" y="1763185"/>
          <a:ext cx="4668220" cy="2625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3" name="Document" r:id="rId5" imgW="5486400" imgH="3086100" progId="Word.Document.12">
                  <p:link updateAutomatic="1"/>
                </p:oleObj>
              </mc:Choice>
              <mc:Fallback>
                <p:oleObj name="Document" r:id="rId5" imgW="5486400" imgH="3086100" progId="Word.Document.12">
                  <p:link updateAutomatic="1"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1445" y="1763185"/>
                        <a:ext cx="4668220" cy="26258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3486" y="2696305"/>
            <a:ext cx="2106419" cy="33516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2907" y="2453866"/>
            <a:ext cx="35969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/>
              <a:t>CW skimmer</a:t>
            </a:r>
          </a:p>
          <a:p>
            <a:endParaRPr lang="en-US" dirty="0"/>
          </a:p>
        </p:txBody>
      </p:sp>
      <p:graphicFrame>
        <p:nvGraphicFramePr>
          <p:cNvPr id="75781" name="Object 5"/>
          <p:cNvGraphicFramePr>
            <a:graphicFrameLocks noChangeAspect="1"/>
          </p:cNvGraphicFramePr>
          <p:nvPr/>
        </p:nvGraphicFramePr>
        <p:xfrm>
          <a:off x="4126485" y="4637298"/>
          <a:ext cx="4495899" cy="13769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4" name="Document" r:id="rId8" imgW="5473700" imgH="1676400" progId="Word.Document.12">
                  <p:link updateAutomatic="1"/>
                </p:oleObj>
              </mc:Choice>
              <mc:Fallback>
                <p:oleObj name="Document" r:id="rId8" imgW="5473700" imgH="1676400" progId="Word.Document.12">
                  <p:link updateAutomatic="1"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6485" y="4637298"/>
                        <a:ext cx="4495899" cy="13769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489817" y="5961600"/>
            <a:ext cx="35969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/>
              <a:t>spectrum</a:t>
            </a:r>
          </a:p>
          <a:p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rot="10800000" flipV="1">
            <a:off x="3257153" y="5218560"/>
            <a:ext cx="869333" cy="1728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2964563" y="2914174"/>
          <a:ext cx="4154510" cy="3537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7" name="Document" r:id="rId3" imgW="5473700" imgH="4660900" progId="Word.Document.12">
                  <p:link updateAutomatic="1"/>
                </p:oleObj>
              </mc:Choice>
              <mc:Fallback>
                <p:oleObj name="Document" r:id="rId3" imgW="5473700" imgH="46609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4563" y="2914174"/>
                        <a:ext cx="4154510" cy="35375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3" name="Object 5"/>
          <p:cNvGraphicFramePr>
            <a:graphicFrameLocks noChangeAspect="1"/>
          </p:cNvGraphicFramePr>
          <p:nvPr/>
        </p:nvGraphicFramePr>
        <p:xfrm>
          <a:off x="2492003" y="1425600"/>
          <a:ext cx="5473700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8" name="Document" r:id="rId5" imgW="5473700" imgH="1498600" progId="Word.Document.12">
                  <p:link updateAutomatic="1"/>
                </p:oleObj>
              </mc:Choice>
              <mc:Fallback>
                <p:oleObj name="Document" r:id="rId5" imgW="5473700" imgH="1498600" progId="Word.Document.12">
                  <p:link updateAutomatic="1"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2003" y="1425600"/>
                        <a:ext cx="5473700" cy="149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0" y="204468"/>
            <a:ext cx="9144000" cy="775263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ctr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smtClean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WSJT-X </a:t>
            </a:r>
            <a:r>
              <a:rPr lang="en-US" sz="2400" b="1" noProof="0" dirty="0" smtClean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for JT65 and JT9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2774" name="Object 6"/>
          <p:cNvGraphicFramePr>
            <a:graphicFrameLocks noChangeAspect="1"/>
          </p:cNvGraphicFramePr>
          <p:nvPr/>
        </p:nvGraphicFramePr>
        <p:xfrm>
          <a:off x="2479303" y="993781"/>
          <a:ext cx="5486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9" name="Document" r:id="rId7" imgW="5486400" imgH="317500" progId="Word.Document.12">
                  <p:link updateAutomatic="1"/>
                </p:oleObj>
              </mc:Choice>
              <mc:Fallback>
                <p:oleObj name="Document" r:id="rId7" imgW="5486400" imgH="317500" progId="Word.Document.12">
                  <p:link updateAutomatic="1"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9303" y="993781"/>
                        <a:ext cx="54864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5" name="Object 7"/>
          <p:cNvGraphicFramePr>
            <a:graphicFrameLocks noChangeAspect="1"/>
          </p:cNvGraphicFramePr>
          <p:nvPr/>
        </p:nvGraphicFramePr>
        <p:xfrm>
          <a:off x="7226653" y="2941480"/>
          <a:ext cx="721770" cy="3535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0" name="Document" r:id="rId7" imgW="1371600" imgH="6718300" progId="Word.Document.12">
                  <p:link updateAutomatic="1"/>
                </p:oleObj>
              </mc:Choice>
              <mc:Fallback>
                <p:oleObj name="Document" r:id="rId7" imgW="1371600" imgH="6718300" progId="Word.Document.12">
                  <p:link updateAutomatic="1"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6653" y="2941480"/>
                        <a:ext cx="721770" cy="3535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Left Arrow 13"/>
          <p:cNvSpPr/>
          <p:nvPr/>
        </p:nvSpPr>
        <p:spPr>
          <a:xfrm>
            <a:off x="6479756" y="5685120"/>
            <a:ext cx="1321863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JT macros</a:t>
            </a:r>
            <a:endParaRPr lang="en-US" sz="1600" dirty="0"/>
          </a:p>
        </p:txBody>
      </p:sp>
      <p:sp>
        <p:nvSpPr>
          <p:cNvPr id="15" name="Left Arrow 14"/>
          <p:cNvSpPr/>
          <p:nvPr/>
        </p:nvSpPr>
        <p:spPr>
          <a:xfrm>
            <a:off x="1001926" y="785448"/>
            <a:ext cx="1477377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JT Alerts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500161" y="3291259"/>
            <a:ext cx="18189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Integrates to DXLabs for logging QSOs </a:t>
            </a: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948423" y="3031714"/>
            <a:ext cx="10823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JT macros plug-in adds 36 custom macros</a:t>
            </a:r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88785" y="3836160"/>
            <a:ext cx="257577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JT65 and JT9 is designed for very weak signal moon bounce and worldwide QRP communications. </a:t>
            </a:r>
          </a:p>
          <a:p>
            <a:endParaRPr lang="en-US" sz="1200" b="1" i="1" dirty="0" smtClean="0"/>
          </a:p>
          <a:p>
            <a:endParaRPr lang="en-US" dirty="0"/>
          </a:p>
        </p:txBody>
      </p:sp>
      <p:graphicFrame>
        <p:nvGraphicFramePr>
          <p:cNvPr id="32776" name="Object 8"/>
          <p:cNvGraphicFramePr>
            <a:graphicFrameLocks noChangeAspect="1"/>
          </p:cNvGraphicFramePr>
          <p:nvPr/>
        </p:nvGraphicFramePr>
        <p:xfrm>
          <a:off x="500162" y="1684800"/>
          <a:ext cx="1818986" cy="1606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1" name="Document" r:id="rId7" imgW="3695700" imgH="3263900" progId="Word.Document.12">
                  <p:link updateAutomatic="1"/>
                </p:oleObj>
              </mc:Choice>
              <mc:Fallback>
                <p:oleObj name="Document" r:id="rId7" imgW="3695700" imgH="3263900" progId="Word.Document.12">
                  <p:link updateAutomatic="1"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162" y="1684800"/>
                        <a:ext cx="1818986" cy="16064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Left Arrow 19"/>
          <p:cNvSpPr/>
          <p:nvPr/>
        </p:nvSpPr>
        <p:spPr>
          <a:xfrm>
            <a:off x="627286" y="1188408"/>
            <a:ext cx="1477377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PSKreporter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463668"/>
            <a:ext cx="9144000" cy="775263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ctr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smtClean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PSKreporter: </a:t>
            </a:r>
            <a:r>
              <a:rPr lang="en-US" sz="2400" b="1" noProof="0" dirty="0" smtClean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Real-time reverse beaconing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6805" name="Object 5"/>
          <p:cNvGraphicFramePr>
            <a:graphicFrameLocks noChangeAspect="1"/>
          </p:cNvGraphicFramePr>
          <p:nvPr/>
        </p:nvGraphicFramePr>
        <p:xfrm>
          <a:off x="1707839" y="1612690"/>
          <a:ext cx="5782815" cy="4029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6" name="Document" r:id="rId3" imgW="5486400" imgH="3822700" progId="Word.Document.12">
                  <p:link updateAutomatic="1"/>
                </p:oleObj>
              </mc:Choice>
              <mc:Fallback>
                <p:oleObj name="Document" r:id="rId3" imgW="5486400" imgH="3822700" progId="Word.Document.12">
                  <p:link updateAutomatic="1"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7839" y="1612690"/>
                        <a:ext cx="5782815" cy="40292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0" y="1238931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/>
              <a:t>All digital modes are plotted on the “PSKreporter” in </a:t>
            </a:r>
            <a:r>
              <a:rPr lang="en-US" sz="1400" b="1" i="1" dirty="0" err="1" smtClean="0"/>
              <a:t>realtime</a:t>
            </a:r>
            <a:r>
              <a:rPr lang="en-US" sz="1400" b="1" i="1" dirty="0" smtClean="0"/>
              <a:t> and they are heard around the world.</a:t>
            </a: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952555" y="5863334"/>
            <a:ext cx="5758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URL for PSKreporter:  http://pskreporter.info/pskmap.html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463668"/>
            <a:ext cx="9144000" cy="775263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ctr">
            <a:noAutofit/>
            <a:sp3d extrusionH="12700">
              <a:extrusionClr>
                <a:schemeClr val="bg1"/>
              </a:extrusionClr>
            </a:sp3d>
          </a:bodyPr>
          <a:lstStyle/>
          <a:p>
            <a:pPr lvl="0" algn="ctr" defTabSz="914400">
              <a:lnSpc>
                <a:spcPts val="5600"/>
              </a:lnSpc>
              <a:spcBef>
                <a:spcPct val="0"/>
              </a:spcBef>
              <a:defRPr/>
            </a:pPr>
            <a:r>
              <a:rPr lang="en-US" sz="3600" b="1" noProof="0" dirty="0" smtClean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NaP3  </a:t>
            </a:r>
            <a:r>
              <a:rPr lang="en-US" sz="2400" b="1" dirty="0" smtClean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</a:rPr>
              <a:t>(pan adapter software - free)</a:t>
            </a:r>
            <a:r>
              <a:rPr lang="en-US" sz="2400" b="1" noProof="0" dirty="0" smtClean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469" y="1490272"/>
            <a:ext cx="6807379" cy="40342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869948" y="609600"/>
            <a:ext cx="5404104" cy="3282696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1388177" y="1456860"/>
          <a:ext cx="6450863" cy="4210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7" name="Document" r:id="rId3" imgW="5486400" imgH="3581400" progId="Word.Document.12">
                  <p:link updateAutomatic="1"/>
                </p:oleObj>
              </mc:Choice>
              <mc:Fallback>
                <p:oleObj name="Document" r:id="rId3" imgW="5486400" imgH="35814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8177" y="1456860"/>
                        <a:ext cx="6450863" cy="42109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0" y="463668"/>
            <a:ext cx="9144000" cy="775263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ctr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LP-Bridge  </a:t>
            </a:r>
            <a:r>
              <a:rPr lang="en-US" sz="2400" b="1" dirty="0" smtClean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(virtual port software - free)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7176" y="5765624"/>
            <a:ext cx="73609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/>
              <a:t>Allows programs to share the same Com port to run multiple programs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463668"/>
            <a:ext cx="9144000" cy="775263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ctr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Hardware: Rig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Interface (optional)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468" y="1937142"/>
            <a:ext cx="4388257" cy="25760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031" y="3154065"/>
            <a:ext cx="1486932" cy="2254576"/>
          </a:xfrm>
          <a:prstGeom prst="rect">
            <a:avLst/>
          </a:prstGeom>
        </p:spPr>
      </p:pic>
      <p:pic>
        <p:nvPicPr>
          <p:cNvPr id="10" name="Picture 9" descr="control pane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523" y="4573663"/>
            <a:ext cx="5789455" cy="1010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1000" y="1758440"/>
            <a:ext cx="2105939" cy="12914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322" y="1677960"/>
            <a:ext cx="2503272" cy="1406520"/>
          </a:xfrm>
          <a:prstGeom prst="rect">
            <a:avLst/>
          </a:prstGeom>
        </p:spPr>
      </p:pic>
      <p:sp>
        <p:nvSpPr>
          <p:cNvPr id="13" name="Left Arrow 12"/>
          <p:cNvSpPr/>
          <p:nvPr/>
        </p:nvSpPr>
        <p:spPr>
          <a:xfrm>
            <a:off x="2168559" y="4155840"/>
            <a:ext cx="2038960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Frequency &amp; mode</a:t>
            </a:r>
            <a:endParaRPr lang="en-US" sz="1600" dirty="0"/>
          </a:p>
        </p:txBody>
      </p:sp>
      <p:sp>
        <p:nvSpPr>
          <p:cNvPr id="14" name="Up Arrow 13"/>
          <p:cNvSpPr/>
          <p:nvPr/>
        </p:nvSpPr>
        <p:spPr>
          <a:xfrm>
            <a:off x="8216351" y="3206454"/>
            <a:ext cx="484632" cy="2642826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Rig control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63668"/>
            <a:ext cx="9144000" cy="775263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ctr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Audio Interface </a:t>
            </a:r>
            <a:r>
              <a:rPr lang="en-US" sz="3600" b="1" dirty="0" smtClean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– </a:t>
            </a:r>
            <a:r>
              <a:rPr lang="en-US" sz="3600" b="1" i="1" dirty="0" smtClean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external sound card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57" y="1378940"/>
            <a:ext cx="7716250" cy="39914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00" y="4145890"/>
            <a:ext cx="2253851" cy="14621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59" y="4967965"/>
            <a:ext cx="2223334" cy="1658949"/>
          </a:xfrm>
          <a:prstGeom prst="rect">
            <a:avLst/>
          </a:prstGeom>
        </p:spPr>
      </p:pic>
      <p:sp>
        <p:nvSpPr>
          <p:cNvPr id="10" name="Left Arrow 9"/>
          <p:cNvSpPr/>
          <p:nvPr/>
        </p:nvSpPr>
        <p:spPr>
          <a:xfrm>
            <a:off x="2557334" y="4967965"/>
            <a:ext cx="1822969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Radio Data port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>
            <a:off x="4579015" y="5370391"/>
            <a:ext cx="1753853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Computer USB</a:t>
            </a:r>
          </a:p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936080" y="5889979"/>
            <a:ext cx="4077919" cy="4147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PSK-31, AFSK (RTTY), Olivia, JT65, SSTV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463668"/>
            <a:ext cx="9144000" cy="775263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ctr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Audio Interface </a:t>
            </a:r>
            <a:r>
              <a:rPr lang="en-US" sz="3600" b="1" dirty="0" smtClean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– </a:t>
            </a:r>
            <a:r>
              <a:rPr lang="en-US" sz="3600" b="1" i="1" dirty="0" smtClean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internal sound card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546" y="2524099"/>
            <a:ext cx="3715220" cy="27472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313" y="1952890"/>
            <a:ext cx="2918823" cy="2186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7496" y="2690050"/>
            <a:ext cx="996050" cy="1967200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4112478" y="2039467"/>
            <a:ext cx="2179321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Audio out keys VOX</a:t>
            </a:r>
            <a:endParaRPr lang="en-US" dirty="0"/>
          </a:p>
        </p:txBody>
      </p:sp>
      <p:sp>
        <p:nvSpPr>
          <p:cNvPr id="13" name="Left Arrow 12"/>
          <p:cNvSpPr/>
          <p:nvPr/>
        </p:nvSpPr>
        <p:spPr>
          <a:xfrm>
            <a:off x="2566009" y="4605120"/>
            <a:ext cx="1996367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Audio in decodes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724586" y="5682619"/>
            <a:ext cx="4077919" cy="4147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PSK-31, AFSK (RTTY), Olivia, JT65, SSTV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270" y="2532899"/>
            <a:ext cx="2747484" cy="2772060"/>
          </a:xfrm>
          <a:prstGeom prst="rect">
            <a:avLst/>
          </a:prstGeom>
        </p:spPr>
      </p:pic>
      <p:pic>
        <p:nvPicPr>
          <p:cNvPr id="52227" name="Picture 3" descr="http://www.w3yy.com/FSK-CW_Board_with_Components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5236730" y="1642031"/>
            <a:ext cx="3126256" cy="245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463668"/>
            <a:ext cx="9144000" cy="775263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ctr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FSK RTTY Interface (optional)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7341" y="1434671"/>
            <a:ext cx="2610344" cy="4147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An alternative to “AFSK”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77193" y="5659200"/>
            <a:ext cx="6388163" cy="3283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Direct keying of transmitter to generation mark and space tones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754" y="3792960"/>
            <a:ext cx="1602164" cy="1511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7918" y="4101659"/>
            <a:ext cx="1626079" cy="12179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564" y="2627939"/>
            <a:ext cx="1836944" cy="11059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849" y="1566612"/>
            <a:ext cx="1992459" cy="9122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63668"/>
            <a:ext cx="9144000" cy="775263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ctr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AFSK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 vs.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FSK RTTY: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Tuning considerations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1714500"/>
            <a:ext cx="5790452" cy="20957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312" y="4129920"/>
            <a:ext cx="4492340" cy="1818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711445" y="1375140"/>
          <a:ext cx="2882900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0" name="Document" r:id="rId3" imgW="2882900" imgH="1346200" progId="Word.Document.12">
                  <p:link updateAutomatic="1"/>
                </p:oleObj>
              </mc:Choice>
              <mc:Fallback>
                <p:oleObj name="Document" r:id="rId3" imgW="2882900" imgH="13462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445" y="1375140"/>
                        <a:ext cx="2882900" cy="134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0" y="463668"/>
            <a:ext cx="9144000" cy="775263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ctr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smtClean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DXLabs: </a:t>
            </a:r>
            <a:r>
              <a:rPr lang="en-US" sz="2400" b="1" noProof="0" dirty="0" smtClean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Rig Control, Logging, QSL </a:t>
            </a:r>
            <a:r>
              <a:rPr lang="en-US" sz="2400" b="1" dirty="0" smtClean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confirmation</a:t>
            </a:r>
            <a:r>
              <a:rPr lang="en-US" sz="2400" b="1" noProof="0" dirty="0" smtClean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 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444" y="3042514"/>
            <a:ext cx="1724939" cy="2615457"/>
          </a:xfrm>
          <a:prstGeom prst="rect">
            <a:avLst/>
          </a:prstGeom>
        </p:spPr>
      </p:pic>
      <p:graphicFrame>
        <p:nvGraphicFramePr>
          <p:cNvPr id="67587" name="Object 3"/>
          <p:cNvGraphicFramePr>
            <a:graphicFrameLocks noChangeAspect="1"/>
          </p:cNvGraphicFramePr>
          <p:nvPr/>
        </p:nvGraphicFramePr>
        <p:xfrm>
          <a:off x="3021067" y="3343680"/>
          <a:ext cx="5082934" cy="3035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1" name="Document" r:id="rId6" imgW="5486400" imgH="3276600" progId="Word.Document.12">
                  <p:link updateAutomatic="1"/>
                </p:oleObj>
              </mc:Choice>
              <mc:Fallback>
                <p:oleObj name="Document" r:id="rId6" imgW="5486400" imgH="3276600" progId="Word.Document.12">
                  <p:link updateAutomatic="1"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1067" y="3343680"/>
                        <a:ext cx="5082934" cy="30356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89" name="Object 5"/>
          <p:cNvGraphicFramePr>
            <a:graphicFrameLocks noChangeAspect="1"/>
          </p:cNvGraphicFramePr>
          <p:nvPr/>
        </p:nvGraphicFramePr>
        <p:xfrm>
          <a:off x="6545049" y="1376490"/>
          <a:ext cx="1804988" cy="207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2" name="Document" r:id="rId8" imgW="3898900" imgH="4470400" progId="Word.Document.12">
                  <p:link updateAutomatic="1"/>
                </p:oleObj>
              </mc:Choice>
              <mc:Fallback>
                <p:oleObj name="Document" r:id="rId8" imgW="3898900" imgH="4470400" progId="Word.Document.12">
                  <p:link updateAutomatic="1"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5049" y="1376490"/>
                        <a:ext cx="1804988" cy="207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Arrow Connector 11"/>
          <p:cNvCxnSpPr/>
          <p:nvPr/>
        </p:nvCxnSpPr>
        <p:spPr>
          <a:xfrm rot="5400000">
            <a:off x="703502" y="2709257"/>
            <a:ext cx="666514" cy="158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/>
          <p:nvPr/>
        </p:nvCxnSpPr>
        <p:spPr>
          <a:xfrm>
            <a:off x="1408262" y="2181459"/>
            <a:ext cx="2056241" cy="665721"/>
          </a:xfrm>
          <a:prstGeom prst="bentConnector3">
            <a:avLst>
              <a:gd name="adj1" fmla="val -420"/>
            </a:avLst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>
            <a:off x="3197786" y="3095827"/>
            <a:ext cx="497294" cy="158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5400000" flipH="1" flipV="1">
            <a:off x="6211877" y="4173121"/>
            <a:ext cx="1918080" cy="17279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42993" y="1115421"/>
            <a:ext cx="1082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Control panel</a:t>
            </a:r>
          </a:p>
          <a:p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149873" y="2807740"/>
            <a:ext cx="1082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Rig control</a:t>
            </a:r>
          </a:p>
          <a:p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585705" y="3077868"/>
            <a:ext cx="1082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Logbook</a:t>
            </a:r>
          </a:p>
          <a:p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499733" y="1126611"/>
            <a:ext cx="17166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QSL capture window </a:t>
            </a:r>
          </a:p>
          <a:p>
            <a:endParaRPr lang="en-US" dirty="0"/>
          </a:p>
        </p:txBody>
      </p:sp>
      <p:cxnSp>
        <p:nvCxnSpPr>
          <p:cNvPr id="41" name="Straight Connector 40"/>
          <p:cNvCxnSpPr/>
          <p:nvPr/>
        </p:nvCxnSpPr>
        <p:spPr>
          <a:xfrm rot="10800000">
            <a:off x="5054201" y="2847974"/>
            <a:ext cx="1490848" cy="2382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5400000">
            <a:off x="4807142" y="3096621"/>
            <a:ext cx="494118" cy="158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8104001" y="5408640"/>
            <a:ext cx="855326" cy="158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8104001" y="5821772"/>
            <a:ext cx="855326" cy="158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8061652" y="5122482"/>
            <a:ext cx="1082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eQSL</a:t>
            </a:r>
          </a:p>
          <a:p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8061652" y="5544773"/>
            <a:ext cx="1082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LoTW</a:t>
            </a:r>
          </a:p>
          <a:p>
            <a:endParaRPr lang="en-US" dirty="0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13183" y="4315783"/>
            <a:ext cx="1073708" cy="8250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711445" y="1375140"/>
          <a:ext cx="2882900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5" name="Document" r:id="rId3" imgW="2882900" imgH="1346200" progId="Word.Document.12">
                  <p:link updateAutomatic="1"/>
                </p:oleObj>
              </mc:Choice>
              <mc:Fallback>
                <p:oleObj name="Document" r:id="rId3" imgW="2882900" imgH="13462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445" y="1375140"/>
                        <a:ext cx="2882900" cy="134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0" y="463668"/>
            <a:ext cx="9144000" cy="775263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ctr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smtClean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DXLabs: </a:t>
            </a:r>
            <a:r>
              <a:rPr lang="en-US" sz="2400" b="1" noProof="0" dirty="0" smtClean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DX spotting, DX Cluster, QSL analysis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444" y="3042515"/>
            <a:ext cx="728559" cy="1104686"/>
          </a:xfrm>
          <a:prstGeom prst="rect">
            <a:avLst/>
          </a:prstGeom>
        </p:spPr>
      </p:pic>
      <p:graphicFrame>
        <p:nvGraphicFramePr>
          <p:cNvPr id="67587" name="Object 3"/>
          <p:cNvGraphicFramePr>
            <a:graphicFrameLocks noChangeAspect="1"/>
          </p:cNvGraphicFramePr>
          <p:nvPr/>
        </p:nvGraphicFramePr>
        <p:xfrm>
          <a:off x="742993" y="4267391"/>
          <a:ext cx="2460675" cy="1469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6" name="Document" r:id="rId6" imgW="5486400" imgH="3276600" progId="Word.Document.12">
                  <p:link updateAutomatic="1"/>
                </p:oleObj>
              </mc:Choice>
              <mc:Fallback>
                <p:oleObj name="Document" r:id="rId6" imgW="5486400" imgH="3276600" progId="Word.Document.12">
                  <p:link updateAutomatic="1"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993" y="4267391"/>
                        <a:ext cx="2460675" cy="14695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89" name="Object 5"/>
          <p:cNvGraphicFramePr>
            <a:graphicFrameLocks noChangeAspect="1"/>
          </p:cNvGraphicFramePr>
          <p:nvPr/>
        </p:nvGraphicFramePr>
        <p:xfrm>
          <a:off x="2631283" y="3605958"/>
          <a:ext cx="701878" cy="804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7" name="Document" r:id="rId8" imgW="3898900" imgH="4470400" progId="Word.Document.12">
                  <p:link updateAutomatic="1"/>
                </p:oleObj>
              </mc:Choice>
              <mc:Fallback>
                <p:oleObj name="Document" r:id="rId8" imgW="3898900" imgH="4470400" progId="Word.Document.12">
                  <p:link updateAutomatic="1"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1283" y="3605958"/>
                        <a:ext cx="701878" cy="8049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Arrow Connector 11"/>
          <p:cNvCxnSpPr/>
          <p:nvPr/>
        </p:nvCxnSpPr>
        <p:spPr>
          <a:xfrm rot="5400000">
            <a:off x="703502" y="2709257"/>
            <a:ext cx="666514" cy="158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/>
          <p:nvPr/>
        </p:nvCxnSpPr>
        <p:spPr>
          <a:xfrm rot="16200000" flipH="1">
            <a:off x="1303661" y="2286059"/>
            <a:ext cx="626281" cy="417079"/>
          </a:xfrm>
          <a:prstGeom prst="bentConnector3">
            <a:avLst>
              <a:gd name="adj1" fmla="val 101044"/>
            </a:avLst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>
            <a:off x="1243064" y="3424577"/>
            <a:ext cx="1200702" cy="158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42993" y="1115421"/>
            <a:ext cx="1082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Control panel</a:t>
            </a:r>
          </a:p>
          <a:p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011633" y="2807740"/>
            <a:ext cx="1082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Rig control</a:t>
            </a:r>
          </a:p>
          <a:p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440003" y="4008442"/>
            <a:ext cx="1082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Logbook</a:t>
            </a:r>
          </a:p>
          <a:p>
            <a:endParaRPr lang="en-US" dirty="0"/>
          </a:p>
        </p:txBody>
      </p:sp>
      <p:graphicFrame>
        <p:nvGraphicFramePr>
          <p:cNvPr id="68614" name="Object 6"/>
          <p:cNvGraphicFramePr>
            <a:graphicFrameLocks noChangeAspect="1"/>
          </p:cNvGraphicFramePr>
          <p:nvPr/>
        </p:nvGraphicFramePr>
        <p:xfrm>
          <a:off x="3568425" y="3249418"/>
          <a:ext cx="5032556" cy="30405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8" name="Document" r:id="rId10" imgW="5486400" imgH="3314700" progId="Word.Document.12">
                  <p:link updateAutomatic="1"/>
                </p:oleObj>
              </mc:Choice>
              <mc:Fallback>
                <p:oleObj name="Document" r:id="rId10" imgW="5486400" imgH="3314700" progId="Word.Document.12">
                  <p:link updateAutomatic="1"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8425" y="3249418"/>
                        <a:ext cx="5032556" cy="30405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4046047" y="2989699"/>
            <a:ext cx="20967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DX spotting – “DX cluster”</a:t>
            </a:r>
          </a:p>
          <a:p>
            <a:endParaRPr lang="en-US" dirty="0"/>
          </a:p>
        </p:txBody>
      </p:sp>
      <p:cxnSp>
        <p:nvCxnSpPr>
          <p:cNvPr id="26" name="Elbow Connector 25"/>
          <p:cNvCxnSpPr/>
          <p:nvPr/>
        </p:nvCxnSpPr>
        <p:spPr>
          <a:xfrm>
            <a:off x="2911565" y="2181458"/>
            <a:ext cx="1071318" cy="666514"/>
          </a:xfrm>
          <a:prstGeom prst="bentConnector3">
            <a:avLst>
              <a:gd name="adj1" fmla="val 0"/>
            </a:avLst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>
            <a:off x="3782160" y="3048695"/>
            <a:ext cx="401446" cy="158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66997" y="2204046"/>
            <a:ext cx="724846" cy="6483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00483" y="2204046"/>
            <a:ext cx="644720" cy="6447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13637" y="2207712"/>
            <a:ext cx="644720" cy="64472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4" name="Straight Arrow Connector 43"/>
          <p:cNvCxnSpPr/>
          <p:nvPr/>
        </p:nvCxnSpPr>
        <p:spPr>
          <a:xfrm rot="5400000">
            <a:off x="6695351" y="3041594"/>
            <a:ext cx="401619" cy="342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>
            <a:off x="7164594" y="3058676"/>
            <a:ext cx="401619" cy="342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5400000">
            <a:off x="7616376" y="3047862"/>
            <a:ext cx="401619" cy="342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44338" y="5860255"/>
            <a:ext cx="859330" cy="859330"/>
          </a:xfrm>
          <a:prstGeom prst="rect">
            <a:avLst/>
          </a:prstGeom>
        </p:spPr>
      </p:pic>
      <p:cxnSp>
        <p:nvCxnSpPr>
          <p:cNvPr id="52" name="Straight Arrow Connector 51"/>
          <p:cNvCxnSpPr/>
          <p:nvPr/>
        </p:nvCxnSpPr>
        <p:spPr>
          <a:xfrm rot="10800000" flipV="1">
            <a:off x="3049801" y="6125760"/>
            <a:ext cx="1356427" cy="38016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711445" y="1375140"/>
          <a:ext cx="2882900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0" name="Document" r:id="rId3" imgW="2882900" imgH="1346200" progId="Word.Document.12">
                  <p:link updateAutomatic="1"/>
                </p:oleObj>
              </mc:Choice>
              <mc:Fallback>
                <p:oleObj name="Document" r:id="rId3" imgW="2882900" imgH="13462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445" y="1375140"/>
                        <a:ext cx="2882900" cy="134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0" y="463668"/>
            <a:ext cx="7654739" cy="775263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ctr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 smtClean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DXView</a:t>
            </a:r>
            <a:r>
              <a:rPr lang="en-US" sz="3600" b="1" noProof="0" dirty="0" smtClean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: </a:t>
            </a:r>
            <a:r>
              <a:rPr lang="en-US" sz="2000" b="1" noProof="0" dirty="0" smtClean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DXCC information, </a:t>
            </a:r>
            <a:r>
              <a:rPr lang="en-US" sz="2000" b="1" dirty="0" smtClean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rPr>
              <a:t>bearing, and rotator control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444" y="3042515"/>
            <a:ext cx="728559" cy="1104686"/>
          </a:xfrm>
          <a:prstGeom prst="rect">
            <a:avLst/>
          </a:prstGeom>
        </p:spPr>
      </p:pic>
      <p:graphicFrame>
        <p:nvGraphicFramePr>
          <p:cNvPr id="67587" name="Object 3"/>
          <p:cNvGraphicFramePr>
            <a:graphicFrameLocks noChangeAspect="1"/>
          </p:cNvGraphicFramePr>
          <p:nvPr/>
        </p:nvGraphicFramePr>
        <p:xfrm>
          <a:off x="742993" y="4267391"/>
          <a:ext cx="2460675" cy="1469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1" name="Document" r:id="rId6" imgW="5486400" imgH="3276600" progId="Word.Document.12">
                  <p:link updateAutomatic="1"/>
                </p:oleObj>
              </mc:Choice>
              <mc:Fallback>
                <p:oleObj name="Document" r:id="rId6" imgW="5486400" imgH="3276600" progId="Word.Document.12">
                  <p:link updateAutomatic="1"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993" y="4267391"/>
                        <a:ext cx="2460675" cy="14695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89" name="Object 5"/>
          <p:cNvGraphicFramePr>
            <a:graphicFrameLocks noChangeAspect="1"/>
          </p:cNvGraphicFramePr>
          <p:nvPr/>
        </p:nvGraphicFramePr>
        <p:xfrm>
          <a:off x="2631283" y="3605958"/>
          <a:ext cx="701878" cy="804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2" name="Document" r:id="rId8" imgW="3898900" imgH="4470400" progId="Word.Document.12">
                  <p:link updateAutomatic="1"/>
                </p:oleObj>
              </mc:Choice>
              <mc:Fallback>
                <p:oleObj name="Document" r:id="rId8" imgW="3898900" imgH="4470400" progId="Word.Document.12">
                  <p:link updateAutomatic="1"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1283" y="3605958"/>
                        <a:ext cx="701878" cy="8049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Arrow Connector 11"/>
          <p:cNvCxnSpPr/>
          <p:nvPr/>
        </p:nvCxnSpPr>
        <p:spPr>
          <a:xfrm rot="5400000">
            <a:off x="703502" y="2709257"/>
            <a:ext cx="666514" cy="158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/>
          <p:nvPr/>
        </p:nvCxnSpPr>
        <p:spPr>
          <a:xfrm rot="16200000" flipH="1">
            <a:off x="1303661" y="2286059"/>
            <a:ext cx="626281" cy="417079"/>
          </a:xfrm>
          <a:prstGeom prst="bentConnector3">
            <a:avLst>
              <a:gd name="adj1" fmla="val 101044"/>
            </a:avLst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>
            <a:off x="1243064" y="3424577"/>
            <a:ext cx="1200702" cy="158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42993" y="1115421"/>
            <a:ext cx="1082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Control panel</a:t>
            </a:r>
          </a:p>
          <a:p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011633" y="2807740"/>
            <a:ext cx="1082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Rig control</a:t>
            </a:r>
          </a:p>
          <a:p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440003" y="4008442"/>
            <a:ext cx="1082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Logbook</a:t>
            </a:r>
          </a:p>
          <a:p>
            <a:endParaRPr lang="en-US" dirty="0"/>
          </a:p>
        </p:txBody>
      </p:sp>
      <p:graphicFrame>
        <p:nvGraphicFramePr>
          <p:cNvPr id="68614" name="Object 6"/>
          <p:cNvGraphicFramePr>
            <a:graphicFrameLocks noChangeAspect="1"/>
          </p:cNvGraphicFramePr>
          <p:nvPr/>
        </p:nvGraphicFramePr>
        <p:xfrm>
          <a:off x="3473386" y="3976562"/>
          <a:ext cx="3196432" cy="1931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3" name="Document" r:id="rId10" imgW="5486400" imgH="3314700" progId="Word.Document.12">
                  <p:link updateAutomatic="1"/>
                </p:oleObj>
              </mc:Choice>
              <mc:Fallback>
                <p:oleObj name="Document" r:id="rId10" imgW="5486400" imgH="3314700" progId="Word.Document.12">
                  <p:link updateAutomatic="1"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3386" y="3976562"/>
                        <a:ext cx="3196432" cy="19311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3794399" y="3708203"/>
            <a:ext cx="20967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DX spotting – “DX cluster”</a:t>
            </a:r>
          </a:p>
          <a:p>
            <a:endParaRPr lang="en-US" dirty="0"/>
          </a:p>
        </p:txBody>
      </p:sp>
      <p:cxnSp>
        <p:nvCxnSpPr>
          <p:cNvPr id="26" name="Elbow Connector 25"/>
          <p:cNvCxnSpPr/>
          <p:nvPr/>
        </p:nvCxnSpPr>
        <p:spPr>
          <a:xfrm>
            <a:off x="2911565" y="2181458"/>
            <a:ext cx="881246" cy="667308"/>
          </a:xfrm>
          <a:prstGeom prst="bentConnector3">
            <a:avLst>
              <a:gd name="adj1" fmla="val 0"/>
            </a:avLst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>
            <a:off x="3229706" y="3411872"/>
            <a:ext cx="1127798" cy="158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03805" y="5907740"/>
            <a:ext cx="407930" cy="364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23725" y="5907740"/>
            <a:ext cx="364900" cy="364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22746" y="5907739"/>
            <a:ext cx="364901" cy="36490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4" name="Straight Arrow Connector 43"/>
          <p:cNvCxnSpPr/>
          <p:nvPr/>
        </p:nvCxnSpPr>
        <p:spPr>
          <a:xfrm rot="16200000" flipV="1">
            <a:off x="5338018" y="5723036"/>
            <a:ext cx="327422" cy="342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16200000" flipV="1">
            <a:off x="6132859" y="5711724"/>
            <a:ext cx="327422" cy="342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6200000" flipV="1">
            <a:off x="5744079" y="5711725"/>
            <a:ext cx="327422" cy="342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9638" name="Object 6"/>
          <p:cNvGraphicFramePr>
            <a:graphicFrameLocks noChangeAspect="1"/>
          </p:cNvGraphicFramePr>
          <p:nvPr/>
        </p:nvGraphicFramePr>
        <p:xfrm>
          <a:off x="4630227" y="1332861"/>
          <a:ext cx="3716795" cy="2375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4" name="Document" r:id="rId15" imgW="5486400" imgH="3505200" progId="Word.Document.12">
                  <p:link updateAutomatic="1"/>
                </p:oleObj>
              </mc:Choice>
              <mc:Fallback>
                <p:oleObj name="Document" r:id="rId15" imgW="5486400" imgH="3505200" progId="Word.Document.12">
                  <p:link updateAutomatic="1"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0227" y="1332861"/>
                        <a:ext cx="3716795" cy="23753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0" name="Straight Arrow Connector 39"/>
          <p:cNvCxnSpPr/>
          <p:nvPr/>
        </p:nvCxnSpPr>
        <p:spPr>
          <a:xfrm rot="5400000" flipH="1" flipV="1">
            <a:off x="5845576" y="3697921"/>
            <a:ext cx="898561" cy="1588"/>
          </a:xfrm>
          <a:prstGeom prst="straightConnector1">
            <a:avLst/>
          </a:prstGeom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64444" y="237963"/>
            <a:ext cx="1043058" cy="1043058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475353" y="1090422"/>
            <a:ext cx="41135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DX view – location, bearing, contact history, rotator control </a:t>
            </a:r>
          </a:p>
          <a:p>
            <a:endParaRPr lang="en-US" dirty="0"/>
          </a:p>
        </p:txBody>
      </p:sp>
      <p:graphicFrame>
        <p:nvGraphicFramePr>
          <p:cNvPr id="69639" name="Object 7"/>
          <p:cNvGraphicFramePr>
            <a:graphicFrameLocks noChangeAspect="1"/>
          </p:cNvGraphicFramePr>
          <p:nvPr/>
        </p:nvGraphicFramePr>
        <p:xfrm>
          <a:off x="6983191" y="4045682"/>
          <a:ext cx="1424311" cy="2515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5" name="Document" r:id="rId18" imgW="2768600" imgH="4889500" progId="Word.Document.12">
                  <p:link updateAutomatic="1"/>
                </p:oleObj>
              </mc:Choice>
              <mc:Fallback>
                <p:oleObj name="Document" r:id="rId18" imgW="2768600" imgH="4889500" progId="Word.Document.12">
                  <p:link updateAutomatic="1"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3191" y="4045682"/>
                        <a:ext cx="1424311" cy="25154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6983190" y="3777323"/>
            <a:ext cx="16057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Decoded call signs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udio">
  <a:themeElements>
    <a:clrScheme name="Studio">
      <a:dk1>
        <a:sysClr val="windowText" lastClr="000000"/>
      </a:dk1>
      <a:lt1>
        <a:sysClr val="window" lastClr="FFFFFF"/>
      </a:lt1>
      <a:dk2>
        <a:srgbClr val="535252"/>
      </a:dk2>
      <a:lt2>
        <a:srgbClr val="AAB5C2"/>
      </a:lt2>
      <a:accent1>
        <a:srgbClr val="F7901E"/>
      </a:accent1>
      <a:accent2>
        <a:srgbClr val="FEC60B"/>
      </a:accent2>
      <a:accent3>
        <a:srgbClr val="9FE62F"/>
      </a:accent3>
      <a:accent4>
        <a:srgbClr val="4EA5D1"/>
      </a:accent4>
      <a:accent5>
        <a:srgbClr val="1C4596"/>
      </a:accent5>
      <a:accent6>
        <a:srgbClr val="542D90"/>
      </a:accent6>
      <a:hlink>
        <a:srgbClr val="ED2024"/>
      </a:hlink>
      <a:folHlink>
        <a:srgbClr val="BD912D"/>
      </a:folHlink>
    </a:clrScheme>
    <a:fontScheme name="Studio">
      <a:majorFont>
        <a:latin typeface="Corbel"/>
        <a:ea typeface=""/>
        <a:cs typeface=""/>
        <a:font script="Jpan" typeface="ＭＳ Ｐゴシック"/>
      </a:majorFont>
      <a:minorFont>
        <a:latin typeface="Corbel"/>
        <a:ea typeface=""/>
        <a:cs typeface=""/>
        <a:font script="Jpan" typeface="ＭＳ Ｐゴシック"/>
      </a:minorFont>
    </a:fontScheme>
    <a:fmtScheme name="Studio">
      <a:fillStyleLst>
        <a:solidFill>
          <a:schemeClr val="phClr"/>
        </a:solidFill>
        <a:gradFill rotWithShape="1">
          <a:gsLst>
            <a:gs pos="3800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50000"/>
                <a:hueMod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</a:schemeClr>
            </a:gs>
            <a:gs pos="60000">
              <a:schemeClr val="phClr"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phClr">
                <a:shade val="20000"/>
                <a:satMod val="100000"/>
                <a:lumMod val="100000"/>
              </a:schemeClr>
            </a:gs>
          </a:gsLst>
          <a:lin ang="5400000" scaled="0"/>
        </a:gradFill>
      </a:fillStyleLst>
      <a:lnStyleLst>
        <a:ln w="2857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01600" stA="26000" endPos="20000" dist="12700" dir="5400000" sy="-100000" rotWithShape="0"/>
          </a:effectLst>
        </a:effectStyle>
        <a:effectStyle>
          <a:effectLst>
            <a:outerShdw blurRad="444500" dist="317500" dir="5400000" sx="90000" sy="-2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chilly" dir="t"/>
          </a:scene3d>
          <a:sp3d contourW="12700" prstMaterial="softEdge">
            <a:bevelT w="63500" h="2540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30000">
              <a:schemeClr val="phClr">
                <a:tint val="10000"/>
                <a:alpha val="80000"/>
                <a:satMod val="300000"/>
              </a:schemeClr>
            </a:gs>
            <a:gs pos="100000">
              <a:schemeClr val="phClr">
                <a:tint val="80000"/>
                <a:shade val="100000"/>
                <a:alpha val="100000"/>
                <a:satMod val="200000"/>
              </a:schemeClr>
            </a:gs>
          </a:gsLst>
          <a:lin ang="5400000" scaled="1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Studio.thmx</Template>
  <TotalTime>806</TotalTime>
  <Words>408</Words>
  <Application>Microsoft Office PowerPoint</Application>
  <PresentationFormat>On-screen Show (4:3)</PresentationFormat>
  <Paragraphs>77</Paragraphs>
  <Slides>19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39</vt:i4>
      </vt:variant>
      <vt:variant>
        <vt:lpstr>Slide Titles</vt:lpstr>
      </vt:variant>
      <vt:variant>
        <vt:i4>19</vt:i4>
      </vt:variant>
    </vt:vector>
  </HeadingPairs>
  <TitlesOfParts>
    <vt:vector size="59" baseType="lpstr">
      <vt:lpstr>Studio</vt:lpstr>
      <vt:lpstr>Macintosh HD:Users:scottlowe:Downloads:Automating Your Hamshack Tutorial (1).doc!OLE_LINK3</vt:lpstr>
      <vt:lpstr>Macintosh HD:Users:scottlowe:Downloads:Automating Your Hamshack Tutorial (1).doc!OLE_LINK6</vt:lpstr>
      <vt:lpstr>Macintosh HD:Users:scottlowe:Downloads:Automating Your Hamshack Tutorial (1).doc!OLE_LINK7</vt:lpstr>
      <vt:lpstr>Macintosh HD:Users:scottlowe:Downloads:Automating Your Hamshack Tutorial (1).doc!OLE_LINK3</vt:lpstr>
      <vt:lpstr>Macintosh HD:Users:scottlowe:Downloads:Automating Your Hamshack Tutorial (1).doc!OLE_LINK6</vt:lpstr>
      <vt:lpstr>Macintosh HD:Users:scottlowe:Downloads:Automating Your Hamshack Tutorial (1).doc!OLE_LINK7</vt:lpstr>
      <vt:lpstr>Macintosh HD:Users:scottlowe:Downloads:Automating Your Hamshack Tutorial (1).doc!OLE_LINK15</vt:lpstr>
      <vt:lpstr>Macintosh HD:Users:scottlowe:Downloads:Automating Your Hamshack Tutorial (1).doc!OLE_LINK3</vt:lpstr>
      <vt:lpstr>Macintosh HD:Users:scottlowe:Downloads:Automating Your Hamshack Tutorial (1).doc!OLE_LINK6</vt:lpstr>
      <vt:lpstr>Macintosh HD:Users:scottlowe:Downloads:Automating Your Hamshack Tutorial (1).doc!OLE_LINK7</vt:lpstr>
      <vt:lpstr>Macintosh HD:Users:scottlowe:Downloads:Automating Your Hamshack Tutorial (1).doc!OLE_LINK15</vt:lpstr>
      <vt:lpstr>Macintosh HD:Users:scottlowe:Downloads:Automating Your Hamshack Tutorial (1).doc!OLE_LINK8</vt:lpstr>
      <vt:lpstr>Macintosh HD:Users:scottlowe:Downloads:Automating Your Hamshack Tutorial (1).doc!OLE_LINK5</vt:lpstr>
      <vt:lpstr>Macintosh HD:Users:scottlowe:Downloads:Automating Your Hamshack Tutorial (1).doc!OLE_LINK3</vt:lpstr>
      <vt:lpstr>Macintosh HD:Users:scottlowe:Downloads:Automating Your Hamshack Tutorial (1).doc!OLE_LINK8</vt:lpstr>
      <vt:lpstr>Macintosh HD:Users:scottlowe:Downloads:Automating Your Hamshack Tutorial (1).doc!OLE_LINK12</vt:lpstr>
      <vt:lpstr>Macintosh HD:Users:scottlowe:Downloads:Automating Your Hamshack Tutorial (1).doc!OLE_LINK11</vt:lpstr>
      <vt:lpstr>Macintosh HD:Users:scottlowe:Downloads:Automating Your Hamshack Tutorial (1).doc!OLE_LINK3</vt:lpstr>
      <vt:lpstr>Macintosh HD:Users:scottlowe:Downloads:Automating Your Hamshack Tutorial (1).doc!OLE_LINK8</vt:lpstr>
      <vt:lpstr>Macintosh HD:Users:scottlowe:Downloads:Automating Your Hamshack Tutorial (1).doc!OLE_LINK12</vt:lpstr>
      <vt:lpstr>Macintosh HD:Users:scottlowe:Downloads:Automating Your Hamshack Tutorial (1).doc!OLE_LINK11</vt:lpstr>
      <vt:lpstr>Macintosh HD:Users:scottlowe:Downloads:Automating Your Hamshack Tutorial (1).doc!OLE_LINK13</vt:lpstr>
      <vt:lpstr>Macintosh HD:Users:scottlowe:Downloads:Automating Your Hamshack Tutorial (1).doc!OLE_LINK3</vt:lpstr>
      <vt:lpstr>Macintosh HD:Users:scottlowe:Downloads:Automating Your Hamshack Tutorial (1).doc!OLE_LINK10</vt:lpstr>
      <vt:lpstr>Macintosh HD:Users:scottlowe:Downloads:Automating Your Hamshack Tutorial (1).doc!OLE_LINK16</vt:lpstr>
      <vt:lpstr>Macintosh HD:Users:scottlowe:Downloads:Automating Your Hamshack Tutorial (1).doc!OLE_LINK3</vt:lpstr>
      <vt:lpstr>Macintosh HD:Users:scottlowe:Downloads:Automating Your Hamshack Tutorial (1).doc!OLE_LINK17</vt:lpstr>
      <vt:lpstr>Macintosh HD:Users:scottlowe:Downloads:Automating Your Hamshack Tutorial (1).doc!OLE_LINK3</vt:lpstr>
      <vt:lpstr>Macintosh HD:Users:scottlowe:Downloads:Automating Your Hamshack Tutorial (1).doc!OLE_LINK19</vt:lpstr>
      <vt:lpstr>Macintosh HD:Users:scottlowe:Downloads:Automating Your Hamshack Tutorial (1).doc!OLE_LINK3</vt:lpstr>
      <vt:lpstr>Macintosh HD:Users:scottlowe:Downloads:Automating Your Hamshack Tutorial (1).doc!OLE_LINK21</vt:lpstr>
      <vt:lpstr>Macintosh HD:Users:scottlowe:Downloads:Automating Your Hamshack Tutorial (1).doc!OLE_LINK23</vt:lpstr>
      <vt:lpstr>Macintosh HD:Users:scottlowe:Downloads:Automating Your Hamshack Tutorial (1).doc!OLE_LINK24</vt:lpstr>
      <vt:lpstr>Macintosh HD:Users:scottlowe:Downloads:Automating Your Hamshack Tutorial (1).doc!OLE_LINK25</vt:lpstr>
      <vt:lpstr>???</vt:lpstr>
      <vt:lpstr>???</vt:lpstr>
      <vt:lpstr>???</vt:lpstr>
      <vt:lpstr>???</vt:lpstr>
      <vt:lpstr>!OLE_LINK34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Scott Lowe</dc:creator>
  <cp:lastModifiedBy>Dick</cp:lastModifiedBy>
  <cp:revision>139</cp:revision>
  <dcterms:created xsi:type="dcterms:W3CDTF">2014-02-07T01:11:49Z</dcterms:created>
  <dcterms:modified xsi:type="dcterms:W3CDTF">2014-02-07T14:19:01Z</dcterms:modified>
</cp:coreProperties>
</file>