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90" y="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3" d="100"/>
          <a:sy n="53" d="100"/>
        </p:scale>
        <p:origin x="1242"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FAD424D6-8046-432E-8DAB-799E7F32149F}" type="datetimeFigureOut">
              <a:rPr lang="en-US" smtClean="0"/>
              <a:t>6/21/2016</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1071F2E2-2664-475D-B840-81E42F58E80E}" type="slidenum">
              <a:rPr lang="en-US" smtClean="0"/>
              <a:t>‹#›</a:t>
            </a:fld>
            <a:endParaRPr lang="en-US" dirty="0"/>
          </a:p>
        </p:txBody>
      </p:sp>
    </p:spTree>
    <p:extLst>
      <p:ext uri="{BB962C8B-B14F-4D97-AF65-F5344CB8AC3E}">
        <p14:creationId xmlns:p14="http://schemas.microsoft.com/office/powerpoint/2010/main" val="211627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71F2E2-2664-475D-B840-81E42F58E80E}" type="slidenum">
              <a:rPr lang="en-US" smtClean="0"/>
              <a:t>1</a:t>
            </a:fld>
            <a:endParaRPr lang="en-US" dirty="0"/>
          </a:p>
        </p:txBody>
      </p:sp>
    </p:spTree>
    <p:extLst>
      <p:ext uri="{BB962C8B-B14F-4D97-AF65-F5344CB8AC3E}">
        <p14:creationId xmlns:p14="http://schemas.microsoft.com/office/powerpoint/2010/main" val="4032697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2250836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306369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205390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3897764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4247380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17918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40238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48518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1594408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3399017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4779B04-3A28-4D55-BE3D-683959C6F174}" type="datetimeFigureOut">
              <a:rPr lang="en-US" smtClean="0"/>
              <a:t>6/21/2016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DE8A64-0EBE-4C86-B9C8-27982CB9FA26}" type="slidenum">
              <a:rPr lang="en-US" smtClean="0"/>
              <a:t>‹#›</a:t>
            </a:fld>
            <a:endParaRPr lang="en-US" dirty="0"/>
          </a:p>
        </p:txBody>
      </p:sp>
    </p:spTree>
    <p:extLst>
      <p:ext uri="{BB962C8B-B14F-4D97-AF65-F5344CB8AC3E}">
        <p14:creationId xmlns:p14="http://schemas.microsoft.com/office/powerpoint/2010/main" val="143879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779B04-3A28-4D55-BE3D-683959C6F174}" type="datetimeFigureOut">
              <a:rPr lang="en-US" smtClean="0"/>
              <a:t>6/21/2016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DE8A64-0EBE-4C86-B9C8-27982CB9FA26}" type="slidenum">
              <a:rPr lang="en-US" smtClean="0"/>
              <a:t>‹#›</a:t>
            </a:fld>
            <a:endParaRPr lang="en-US" dirty="0"/>
          </a:p>
        </p:txBody>
      </p:sp>
    </p:spTree>
    <p:extLst>
      <p:ext uri="{BB962C8B-B14F-4D97-AF65-F5344CB8AC3E}">
        <p14:creationId xmlns:p14="http://schemas.microsoft.com/office/powerpoint/2010/main" val="146468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0mg.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w0mg.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4348" y="337657"/>
            <a:ext cx="2731328" cy="6124754"/>
          </a:xfrm>
          <a:prstGeom prst="rect">
            <a:avLst/>
          </a:prstGeom>
          <a:noFill/>
        </p:spPr>
        <p:txBody>
          <a:bodyPr wrap="square" rtlCol="0">
            <a:spAutoFit/>
          </a:bodyPr>
          <a:lstStyle/>
          <a:p>
            <a:r>
              <a:rPr lang="en-US" sz="1400" b="1" dirty="0"/>
              <a:t>Obtaining Your </a:t>
            </a:r>
          </a:p>
          <a:p>
            <a:r>
              <a:rPr lang="en-US" sz="1400" b="1" dirty="0"/>
              <a:t>Amateur Radio License</a:t>
            </a:r>
          </a:p>
          <a:p>
            <a:r>
              <a:rPr lang="en-US" sz="1400" dirty="0"/>
              <a:t>If you don’t have an amateur radio license, it is relatively easy to get one.  It is no longer necessary to learn Morse Code.  Qualifying for a Technician Class FCC-issued license involves passing a 35 question multiple choice closed book exam, with a  passing grade of 74%.</a:t>
            </a:r>
          </a:p>
          <a:p>
            <a:r>
              <a:rPr lang="en-US" sz="1400" dirty="0"/>
              <a:t>There are 426 potential questions, all of which are published in advance along with the correct answers.  Practice exams are available on the internet at several sites.  Several training books are available, such as Technician Class Amateur Radio License Preparation written by Gordon West.  Note that the question pool was revised in June 2014, so that updated training materials will be necessary.  There are two additional levels of license, a General Class or Extra Class License which involves additional examinations.</a:t>
            </a:r>
          </a:p>
          <a:p>
            <a:endParaRPr lang="en-US" sz="1400" dirty="0"/>
          </a:p>
        </p:txBody>
      </p:sp>
      <p:sp>
        <p:nvSpPr>
          <p:cNvPr id="5" name="TextBox 4"/>
          <p:cNvSpPr txBox="1"/>
          <p:nvPr/>
        </p:nvSpPr>
        <p:spPr>
          <a:xfrm>
            <a:off x="4485736" y="337657"/>
            <a:ext cx="3269411" cy="5909310"/>
          </a:xfrm>
          <a:prstGeom prst="rect">
            <a:avLst/>
          </a:prstGeom>
          <a:noFill/>
        </p:spPr>
        <p:txBody>
          <a:bodyPr wrap="square" rtlCol="0">
            <a:spAutoFit/>
          </a:bodyPr>
          <a:lstStyle/>
          <a:p>
            <a:r>
              <a:rPr lang="en-US" b="1" dirty="0"/>
              <a:t>Contacting Us</a:t>
            </a:r>
          </a:p>
          <a:p>
            <a:r>
              <a:rPr lang="en-US" dirty="0"/>
              <a:t>If your would like to contact the club you have several ways of doing it.</a:t>
            </a:r>
          </a:p>
          <a:p>
            <a:pPr marL="342900" indent="-342900">
              <a:buFont typeface="+mj-lt"/>
              <a:buAutoNum type="arabicPeriod"/>
            </a:pPr>
            <a:r>
              <a:rPr lang="en-US" dirty="0"/>
              <a:t>By Radio – We run a net on our repeater every Sunday night at 9:PM</a:t>
            </a:r>
          </a:p>
          <a:p>
            <a:pPr marL="342900" indent="-342900">
              <a:buFont typeface="+mj-lt"/>
              <a:buAutoNum type="arabicPeriod"/>
            </a:pPr>
            <a:r>
              <a:rPr lang="en-US" dirty="0"/>
              <a:t>By Joining us for breakfast at Hy-Vee at 400 University Ave.  In Waterloo. </a:t>
            </a:r>
          </a:p>
          <a:p>
            <a:pPr marL="342900" indent="-342900">
              <a:buFont typeface="+mj-lt"/>
              <a:buAutoNum type="arabicPeriod"/>
            </a:pPr>
            <a:r>
              <a:rPr lang="en-US" dirty="0"/>
              <a:t>By Attending a monthly club meeting.</a:t>
            </a:r>
          </a:p>
          <a:p>
            <a:pPr marL="342900" indent="-342900">
              <a:buFont typeface="+mj-lt"/>
              <a:buAutoNum type="arabicPeriod"/>
            </a:pPr>
            <a:r>
              <a:rPr lang="en-US" dirty="0"/>
              <a:t>You can email the president at pres@w0mg.net</a:t>
            </a:r>
          </a:p>
          <a:p>
            <a:pPr marL="342900" indent="-342900">
              <a:buFont typeface="+mj-lt"/>
              <a:buAutoNum type="arabicPeriod"/>
            </a:pPr>
            <a:r>
              <a:rPr lang="en-US" dirty="0"/>
              <a:t>Our Web Page at </a:t>
            </a:r>
            <a:r>
              <a:rPr lang="en-US" dirty="0">
                <a:hlinkClick r:id="rId3"/>
              </a:rPr>
              <a:t>www.w0mg.net</a:t>
            </a:r>
            <a:r>
              <a:rPr lang="en-US" dirty="0"/>
              <a:t> and click on “Contact Us”</a:t>
            </a:r>
          </a:p>
          <a:p>
            <a:pPr marL="342900" indent="-342900">
              <a:buFont typeface="+mj-lt"/>
              <a:buAutoNum type="arabicPeriod"/>
            </a:pPr>
            <a:r>
              <a:rPr lang="en-US" dirty="0"/>
              <a:t>Our Facebook page at Northeast Iowa Radio Amateur Association</a:t>
            </a:r>
          </a:p>
          <a:p>
            <a:endParaRPr lang="en-US" dirty="0"/>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35365" y="1130060"/>
            <a:ext cx="3435490" cy="1861983"/>
          </a:xfrm>
          <a:prstGeom prst="rect">
            <a:avLst/>
          </a:prstGeom>
        </p:spPr>
      </p:pic>
      <p:sp>
        <p:nvSpPr>
          <p:cNvPr id="8" name="TextBox 7"/>
          <p:cNvSpPr txBox="1"/>
          <p:nvPr/>
        </p:nvSpPr>
        <p:spPr>
          <a:xfrm>
            <a:off x="8781510" y="3710209"/>
            <a:ext cx="2743200" cy="954107"/>
          </a:xfrm>
          <a:prstGeom prst="rect">
            <a:avLst/>
          </a:prstGeom>
          <a:noFill/>
        </p:spPr>
        <p:txBody>
          <a:bodyPr wrap="square" rtlCol="0">
            <a:spAutoFit/>
          </a:bodyPr>
          <a:lstStyle/>
          <a:p>
            <a:pPr algn="ctr"/>
            <a:r>
              <a:rPr lang="en-US" sz="2000" dirty="0"/>
              <a:t>Blackhawk County</a:t>
            </a:r>
          </a:p>
          <a:p>
            <a:pPr algn="ctr"/>
            <a:r>
              <a:rPr lang="en-US" sz="2000" dirty="0"/>
              <a:t>Iowa</a:t>
            </a:r>
          </a:p>
          <a:p>
            <a:pPr algn="ctr"/>
            <a:r>
              <a:rPr lang="en-US" sz="1600" dirty="0"/>
              <a:t>Est. 1928</a:t>
            </a:r>
          </a:p>
        </p:txBody>
      </p:sp>
      <p:sp>
        <p:nvSpPr>
          <p:cNvPr id="9" name="TextBox 8"/>
          <p:cNvSpPr txBox="1"/>
          <p:nvPr/>
        </p:nvSpPr>
        <p:spPr>
          <a:xfrm>
            <a:off x="4724400" y="6513689"/>
            <a:ext cx="2743200" cy="276999"/>
          </a:xfrm>
          <a:prstGeom prst="rect">
            <a:avLst/>
          </a:prstGeom>
          <a:noFill/>
        </p:spPr>
        <p:txBody>
          <a:bodyPr wrap="square" rtlCol="0">
            <a:spAutoFit/>
          </a:bodyPr>
          <a:lstStyle/>
          <a:p>
            <a:pPr algn="r"/>
            <a:r>
              <a:rPr lang="en-US" sz="1200" dirty="0"/>
              <a:t>W0GEN Rev. 6/21/16</a:t>
            </a:r>
          </a:p>
        </p:txBody>
      </p:sp>
    </p:spTree>
    <p:extLst>
      <p:ext uri="{BB962C8B-B14F-4D97-AF65-F5344CB8AC3E}">
        <p14:creationId xmlns:p14="http://schemas.microsoft.com/office/powerpoint/2010/main" val="2077248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4347" y="337657"/>
            <a:ext cx="3111629" cy="4401205"/>
          </a:xfrm>
          <a:prstGeom prst="rect">
            <a:avLst/>
          </a:prstGeom>
          <a:noFill/>
        </p:spPr>
        <p:txBody>
          <a:bodyPr wrap="square" rtlCol="0">
            <a:spAutoFit/>
          </a:bodyPr>
          <a:lstStyle/>
          <a:p>
            <a:r>
              <a:rPr lang="en-US" sz="2000" b="1" dirty="0"/>
              <a:t>Who are we?</a:t>
            </a:r>
          </a:p>
          <a:p>
            <a:r>
              <a:rPr lang="en-US" sz="2000" dirty="0"/>
              <a:t>The Northeast Iowa Radio Amateur Association has been serving Blackhawk County and the surrounding area since 1928.  Our members come from all walks of life.  The club website is </a:t>
            </a:r>
            <a:r>
              <a:rPr lang="en-US" sz="2000" dirty="0">
                <a:hlinkClick r:id="rId2"/>
              </a:rPr>
              <a:t>www.w0mg.org</a:t>
            </a:r>
            <a:r>
              <a:rPr lang="en-US" sz="2000" dirty="0"/>
              <a:t>.</a:t>
            </a:r>
          </a:p>
          <a:p>
            <a:r>
              <a:rPr lang="en-US" sz="2000" dirty="0"/>
              <a:t>The club has been associated with the American Radio Relay League (ARRL) since 1949.</a:t>
            </a:r>
          </a:p>
          <a:p>
            <a:endParaRPr lang="en-US" sz="2000" dirty="0"/>
          </a:p>
        </p:txBody>
      </p:sp>
      <p:sp>
        <p:nvSpPr>
          <p:cNvPr id="5" name="TextBox 4"/>
          <p:cNvSpPr txBox="1"/>
          <p:nvPr/>
        </p:nvSpPr>
        <p:spPr>
          <a:xfrm>
            <a:off x="4270074" y="337657"/>
            <a:ext cx="3096883" cy="5570756"/>
          </a:xfrm>
          <a:prstGeom prst="rect">
            <a:avLst/>
          </a:prstGeom>
          <a:noFill/>
        </p:spPr>
        <p:txBody>
          <a:bodyPr wrap="square" rtlCol="0">
            <a:spAutoFit/>
          </a:bodyPr>
          <a:lstStyle/>
          <a:p>
            <a:r>
              <a:rPr lang="en-US" sz="1600" b="1" dirty="0"/>
              <a:t>Our Social Times</a:t>
            </a:r>
          </a:p>
          <a:p>
            <a:r>
              <a:rPr lang="en-US" sz="1600" dirty="0"/>
              <a:t>The club meets at 7PM on the second Saturday of each month in the lower level of the American Red Cross building, 2530 University Ave. in Waterloo, Ia. unless notification is given on www.w0mg.net and/or during the weekly net.  </a:t>
            </a:r>
          </a:p>
          <a:p>
            <a:endParaRPr lang="en-US" sz="1600" dirty="0"/>
          </a:p>
          <a:p>
            <a:r>
              <a:rPr lang="en-US" sz="1600" dirty="0"/>
              <a:t>A breakfast is held at Hy-Vee, 4000 University Ave., Waterloo on Mondays at 9 AM ending around 10:30 AM or later. </a:t>
            </a:r>
          </a:p>
          <a:p>
            <a:endParaRPr lang="en-US" sz="1600" dirty="0"/>
          </a:p>
          <a:p>
            <a:r>
              <a:rPr lang="en-US" sz="1600" dirty="0"/>
              <a:t>Membership / Attendance is open to all licensed amateurs and anyone interested in ham radio.</a:t>
            </a:r>
            <a:br>
              <a:rPr lang="en-US" sz="1600" dirty="0"/>
            </a:br>
            <a:br>
              <a:rPr lang="en-US" sz="1600" dirty="0"/>
            </a:br>
            <a:r>
              <a:rPr lang="en-US" sz="1600" dirty="0"/>
              <a:t>There is no club meeting in August. </a:t>
            </a:r>
          </a:p>
          <a:p>
            <a:r>
              <a:rPr lang="en-US" sz="1600" dirty="0"/>
              <a:t>The November meeting is our Christmas party and elections.</a:t>
            </a:r>
          </a:p>
        </p:txBody>
      </p:sp>
      <p:sp>
        <p:nvSpPr>
          <p:cNvPr id="6" name="TextBox 5"/>
          <p:cNvSpPr txBox="1"/>
          <p:nvPr/>
        </p:nvSpPr>
        <p:spPr>
          <a:xfrm>
            <a:off x="8419382" y="337657"/>
            <a:ext cx="2932979" cy="4247317"/>
          </a:xfrm>
          <a:prstGeom prst="rect">
            <a:avLst/>
          </a:prstGeom>
          <a:noFill/>
        </p:spPr>
        <p:txBody>
          <a:bodyPr wrap="square" rtlCol="0">
            <a:spAutoFit/>
          </a:bodyPr>
          <a:lstStyle/>
          <a:p>
            <a:r>
              <a:rPr lang="en-US" b="1" dirty="0"/>
              <a:t>Use our Repeater</a:t>
            </a:r>
          </a:p>
          <a:p>
            <a:r>
              <a:rPr lang="en-US" dirty="0"/>
              <a:t>While we have several repeaters available to the public, one of our club repeaters is located in Cedar Falls on top of the water tower at University and Cedar Heights Drive.</a:t>
            </a:r>
          </a:p>
          <a:p>
            <a:r>
              <a:rPr lang="en-US" dirty="0"/>
              <a:t>The frequency is 146.940 MHz with a PL tone of 136.5 required.  All licensed hams are welcome to use the repeater.  For additional repeater information go to www.w0mg.org.</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4286" y="5141966"/>
            <a:ext cx="2571750" cy="962025"/>
          </a:xfrm>
          <a:prstGeom prst="rect">
            <a:avLst/>
          </a:prstGeom>
        </p:spPr>
      </p:pic>
      <p:sp>
        <p:nvSpPr>
          <p:cNvPr id="10" name="TextBox 9"/>
          <p:cNvSpPr txBox="1"/>
          <p:nvPr/>
        </p:nvSpPr>
        <p:spPr>
          <a:xfrm>
            <a:off x="8419383" y="4607317"/>
            <a:ext cx="2932978" cy="2031325"/>
          </a:xfrm>
          <a:prstGeom prst="rect">
            <a:avLst/>
          </a:prstGeom>
          <a:noFill/>
        </p:spPr>
        <p:txBody>
          <a:bodyPr wrap="square" rtlCol="0">
            <a:spAutoFit/>
          </a:bodyPr>
          <a:lstStyle/>
          <a:p>
            <a:r>
              <a:rPr lang="en-US" sz="1400" b="1" dirty="0"/>
              <a:t>Sunday Night Net</a:t>
            </a:r>
          </a:p>
          <a:p>
            <a:r>
              <a:rPr lang="en-US" sz="1400" dirty="0"/>
              <a:t>The club runs the 146.940 MHz Blackhawk County ARES net every Sunday night at 9 PM on our repeater.  The purpose of this net is to test your radio and pass news and traffic and to encourage use of the 2 Meter Band.  All licensed hams are welcome to check in.</a:t>
            </a:r>
          </a:p>
        </p:txBody>
      </p:sp>
    </p:spTree>
    <p:extLst>
      <p:ext uri="{BB962C8B-B14F-4D97-AF65-F5344CB8AC3E}">
        <p14:creationId xmlns:p14="http://schemas.microsoft.com/office/powerpoint/2010/main" val="42107445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495</Words>
  <Application>Microsoft Office PowerPoint</Application>
  <PresentationFormat>Widescreen</PresentationFormat>
  <Paragraphs>32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Dedic</dc:creator>
  <cp:lastModifiedBy>William Dedic</cp:lastModifiedBy>
  <cp:revision>12</cp:revision>
  <cp:lastPrinted>2016-06-21T19:13:42Z</cp:lastPrinted>
  <dcterms:created xsi:type="dcterms:W3CDTF">2016-06-20T18:40:23Z</dcterms:created>
  <dcterms:modified xsi:type="dcterms:W3CDTF">2016-06-21T20:15:17Z</dcterms:modified>
</cp:coreProperties>
</file>